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68" r:id="rId4"/>
    <p:sldId id="267" r:id="rId5"/>
    <p:sldId id="274" r:id="rId6"/>
    <p:sldId id="275" r:id="rId7"/>
    <p:sldId id="277" r:id="rId8"/>
    <p:sldId id="272" r:id="rId9"/>
    <p:sldId id="279" r:id="rId10"/>
    <p:sldId id="258" r:id="rId11"/>
    <p:sldId id="259" r:id="rId12"/>
    <p:sldId id="260" r:id="rId13"/>
    <p:sldId id="261" r:id="rId14"/>
    <p:sldId id="262" r:id="rId15"/>
    <p:sldId id="280" r:id="rId16"/>
    <p:sldId id="281" r:id="rId17"/>
    <p:sldId id="271" r:id="rId18"/>
    <p:sldId id="264" r:id="rId19"/>
    <p:sldId id="265" r:id="rId20"/>
    <p:sldId id="266" r:id="rId21"/>
    <p:sldId id="282" r:id="rId22"/>
    <p:sldId id="283" r:id="rId23"/>
    <p:sldId id="28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68"/>
    <p:restoredTop sz="96327"/>
  </p:normalViewPr>
  <p:slideViewPr>
    <p:cSldViewPr snapToGrid="0" snapToObjects="1">
      <p:cViewPr varScale="1">
        <p:scale>
          <a:sx n="97" d="100"/>
          <a:sy n="97" d="100"/>
        </p:scale>
        <p:origin x="240"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B1A3A-CF39-42DF-8D61-D7183A696CCB}"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71109672-7C34-4936-9557-FF1E21D4C633}">
      <dgm:prSet/>
      <dgm:spPr/>
      <dgm:t>
        <a:bodyPr/>
        <a:lstStyle/>
        <a:p>
          <a:pPr>
            <a:lnSpc>
              <a:spcPct val="100000"/>
            </a:lnSpc>
          </a:pPr>
          <a:r>
            <a:rPr lang="en-US" dirty="0"/>
            <a:t>The right to confidentiality and privacy</a:t>
          </a:r>
        </a:p>
      </dgm:t>
    </dgm:pt>
    <dgm:pt modelId="{20C24E61-90D2-4FE9-B946-D47708F62BC0}" type="parTrans" cxnId="{3650BA02-A2E9-4EF4-8D08-1C5A6E1D4893}">
      <dgm:prSet/>
      <dgm:spPr/>
      <dgm:t>
        <a:bodyPr/>
        <a:lstStyle/>
        <a:p>
          <a:endParaRPr lang="en-US"/>
        </a:p>
      </dgm:t>
    </dgm:pt>
    <dgm:pt modelId="{F3939338-4CF6-42A3-BB00-B3441BC4253E}" type="sibTrans" cxnId="{3650BA02-A2E9-4EF4-8D08-1C5A6E1D4893}">
      <dgm:prSet/>
      <dgm:spPr/>
      <dgm:t>
        <a:bodyPr/>
        <a:lstStyle/>
        <a:p>
          <a:endParaRPr lang="en-US"/>
        </a:p>
      </dgm:t>
    </dgm:pt>
    <dgm:pt modelId="{F2E39221-844F-49E8-9A24-E2FAB98A1C7F}">
      <dgm:prSet/>
      <dgm:spPr/>
      <dgm:t>
        <a:bodyPr/>
        <a:lstStyle/>
        <a:p>
          <a:pPr>
            <a:lnSpc>
              <a:spcPct val="100000"/>
            </a:lnSpc>
          </a:pPr>
          <a:r>
            <a:rPr lang="en-US" dirty="0"/>
            <a:t>The right to be treated with respect and recognition of your dignity</a:t>
          </a:r>
        </a:p>
      </dgm:t>
    </dgm:pt>
    <dgm:pt modelId="{E564D3A6-0C51-4F69-A7AB-C8E09C899C26}" type="parTrans" cxnId="{9E275D84-2E78-4F5D-B212-985554046939}">
      <dgm:prSet/>
      <dgm:spPr/>
      <dgm:t>
        <a:bodyPr/>
        <a:lstStyle/>
        <a:p>
          <a:endParaRPr lang="en-US"/>
        </a:p>
      </dgm:t>
    </dgm:pt>
    <dgm:pt modelId="{3695CC97-1531-4627-A7D5-2B7F10C32A4B}" type="sibTrans" cxnId="{9E275D84-2E78-4F5D-B212-985554046939}">
      <dgm:prSet/>
      <dgm:spPr/>
      <dgm:t>
        <a:bodyPr/>
        <a:lstStyle/>
        <a:p>
          <a:endParaRPr lang="en-US"/>
        </a:p>
      </dgm:t>
    </dgm:pt>
    <dgm:pt modelId="{8F528BD6-5CBF-445C-B8C0-46E39468D07E}" type="pres">
      <dgm:prSet presAssocID="{C95B1A3A-CF39-42DF-8D61-D7183A696CCB}" presName="root" presStyleCnt="0">
        <dgm:presLayoutVars>
          <dgm:dir/>
          <dgm:resizeHandles val="exact"/>
        </dgm:presLayoutVars>
      </dgm:prSet>
      <dgm:spPr/>
    </dgm:pt>
    <dgm:pt modelId="{B30061AA-B19F-4F01-8BEE-A007344438D9}" type="pres">
      <dgm:prSet presAssocID="{71109672-7C34-4936-9557-FF1E21D4C633}" presName="compNode" presStyleCnt="0"/>
      <dgm:spPr/>
    </dgm:pt>
    <dgm:pt modelId="{B0FBF305-D9B3-4B21-A04E-015952C428D4}" type="pres">
      <dgm:prSet presAssocID="{71109672-7C34-4936-9557-FF1E21D4C633}" presName="bgRect" presStyleLbl="bgShp" presStyleIdx="0" presStyleCnt="2"/>
      <dgm:spPr/>
    </dgm:pt>
    <dgm:pt modelId="{7FD4E4AF-C850-4BDE-812F-5EF98C840C5E}" type="pres">
      <dgm:prSet presAssocID="{71109672-7C34-4936-9557-FF1E21D4C63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ock"/>
        </a:ext>
      </dgm:extLst>
    </dgm:pt>
    <dgm:pt modelId="{84E4758B-AA3B-4589-A6F1-7D46F287BC5D}" type="pres">
      <dgm:prSet presAssocID="{71109672-7C34-4936-9557-FF1E21D4C633}" presName="spaceRect" presStyleCnt="0"/>
      <dgm:spPr/>
    </dgm:pt>
    <dgm:pt modelId="{B65A2ED4-ECB8-418D-8B59-E3C2C6DD36DB}" type="pres">
      <dgm:prSet presAssocID="{71109672-7C34-4936-9557-FF1E21D4C633}" presName="parTx" presStyleLbl="revTx" presStyleIdx="0" presStyleCnt="2">
        <dgm:presLayoutVars>
          <dgm:chMax val="0"/>
          <dgm:chPref val="0"/>
        </dgm:presLayoutVars>
      </dgm:prSet>
      <dgm:spPr/>
    </dgm:pt>
    <dgm:pt modelId="{31EB26EA-4055-4892-99AB-9ABCE0C89E88}" type="pres">
      <dgm:prSet presAssocID="{F3939338-4CF6-42A3-BB00-B3441BC4253E}" presName="sibTrans" presStyleCnt="0"/>
      <dgm:spPr/>
    </dgm:pt>
    <dgm:pt modelId="{F40E8039-819C-4B9B-A0A0-CA68B3AA4E57}" type="pres">
      <dgm:prSet presAssocID="{F2E39221-844F-49E8-9A24-E2FAB98A1C7F}" presName="compNode" presStyleCnt="0"/>
      <dgm:spPr/>
    </dgm:pt>
    <dgm:pt modelId="{FEC198B0-9B6D-4523-8CBB-997EB2267D16}" type="pres">
      <dgm:prSet presAssocID="{F2E39221-844F-49E8-9A24-E2FAB98A1C7F}" presName="bgRect" presStyleLbl="bgShp" presStyleIdx="1" presStyleCnt="2"/>
      <dgm:spPr/>
    </dgm:pt>
    <dgm:pt modelId="{FD22316E-D1FE-4925-988F-8CDE98E8175E}" type="pres">
      <dgm:prSet presAssocID="{F2E39221-844F-49E8-9A24-E2FAB98A1C7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22ED5E2B-FD03-4D4C-80D6-FB20629F0F72}" type="pres">
      <dgm:prSet presAssocID="{F2E39221-844F-49E8-9A24-E2FAB98A1C7F}" presName="spaceRect" presStyleCnt="0"/>
      <dgm:spPr/>
    </dgm:pt>
    <dgm:pt modelId="{F86C23FE-4C0A-47AB-B721-66A0900AB742}" type="pres">
      <dgm:prSet presAssocID="{F2E39221-844F-49E8-9A24-E2FAB98A1C7F}" presName="parTx" presStyleLbl="revTx" presStyleIdx="1" presStyleCnt="2">
        <dgm:presLayoutVars>
          <dgm:chMax val="0"/>
          <dgm:chPref val="0"/>
        </dgm:presLayoutVars>
      </dgm:prSet>
      <dgm:spPr/>
    </dgm:pt>
  </dgm:ptLst>
  <dgm:cxnLst>
    <dgm:cxn modelId="{3650BA02-A2E9-4EF4-8D08-1C5A6E1D4893}" srcId="{C95B1A3A-CF39-42DF-8D61-D7183A696CCB}" destId="{71109672-7C34-4936-9557-FF1E21D4C633}" srcOrd="0" destOrd="0" parTransId="{20C24E61-90D2-4FE9-B946-D47708F62BC0}" sibTransId="{F3939338-4CF6-42A3-BB00-B3441BC4253E}"/>
    <dgm:cxn modelId="{39FAD64D-5D5E-4C99-AEE1-04BEC6A5A9B7}" type="presOf" srcId="{C95B1A3A-CF39-42DF-8D61-D7183A696CCB}" destId="{8F528BD6-5CBF-445C-B8C0-46E39468D07E}" srcOrd="0" destOrd="0" presId="urn:microsoft.com/office/officeart/2018/2/layout/IconVerticalSolidList"/>
    <dgm:cxn modelId="{477BAD54-D80A-428A-AFDC-842843117337}" type="presOf" srcId="{F2E39221-844F-49E8-9A24-E2FAB98A1C7F}" destId="{F86C23FE-4C0A-47AB-B721-66A0900AB742}" srcOrd="0" destOrd="0" presId="urn:microsoft.com/office/officeart/2018/2/layout/IconVerticalSolidList"/>
    <dgm:cxn modelId="{9E275D84-2E78-4F5D-B212-985554046939}" srcId="{C95B1A3A-CF39-42DF-8D61-D7183A696CCB}" destId="{F2E39221-844F-49E8-9A24-E2FAB98A1C7F}" srcOrd="1" destOrd="0" parTransId="{E564D3A6-0C51-4F69-A7AB-C8E09C899C26}" sibTransId="{3695CC97-1531-4627-A7D5-2B7F10C32A4B}"/>
    <dgm:cxn modelId="{DBD6C096-FE18-482D-9668-50BA99B6E93D}" type="presOf" srcId="{71109672-7C34-4936-9557-FF1E21D4C633}" destId="{B65A2ED4-ECB8-418D-8B59-E3C2C6DD36DB}" srcOrd="0" destOrd="0" presId="urn:microsoft.com/office/officeart/2018/2/layout/IconVerticalSolidList"/>
    <dgm:cxn modelId="{CED37105-5311-4671-8F7E-073A1812B53F}" type="presParOf" srcId="{8F528BD6-5CBF-445C-B8C0-46E39468D07E}" destId="{B30061AA-B19F-4F01-8BEE-A007344438D9}" srcOrd="0" destOrd="0" presId="urn:microsoft.com/office/officeart/2018/2/layout/IconVerticalSolidList"/>
    <dgm:cxn modelId="{353D0FA5-949F-4F75-912F-BFBA92F2FDE2}" type="presParOf" srcId="{B30061AA-B19F-4F01-8BEE-A007344438D9}" destId="{B0FBF305-D9B3-4B21-A04E-015952C428D4}" srcOrd="0" destOrd="0" presId="urn:microsoft.com/office/officeart/2018/2/layout/IconVerticalSolidList"/>
    <dgm:cxn modelId="{D76BA830-0F12-4E8D-A2FA-5439F75FF136}" type="presParOf" srcId="{B30061AA-B19F-4F01-8BEE-A007344438D9}" destId="{7FD4E4AF-C850-4BDE-812F-5EF98C840C5E}" srcOrd="1" destOrd="0" presId="urn:microsoft.com/office/officeart/2018/2/layout/IconVerticalSolidList"/>
    <dgm:cxn modelId="{EFAA199E-F41A-473C-8B43-7961C1D1F062}" type="presParOf" srcId="{B30061AA-B19F-4F01-8BEE-A007344438D9}" destId="{84E4758B-AA3B-4589-A6F1-7D46F287BC5D}" srcOrd="2" destOrd="0" presId="urn:microsoft.com/office/officeart/2018/2/layout/IconVerticalSolidList"/>
    <dgm:cxn modelId="{71C5A721-9A4B-4641-8A33-5F1AB88A92D1}" type="presParOf" srcId="{B30061AA-B19F-4F01-8BEE-A007344438D9}" destId="{B65A2ED4-ECB8-418D-8B59-E3C2C6DD36DB}" srcOrd="3" destOrd="0" presId="urn:microsoft.com/office/officeart/2018/2/layout/IconVerticalSolidList"/>
    <dgm:cxn modelId="{6F96F8CA-F07E-44E5-9596-589058997F0E}" type="presParOf" srcId="{8F528BD6-5CBF-445C-B8C0-46E39468D07E}" destId="{31EB26EA-4055-4892-99AB-9ABCE0C89E88}" srcOrd="1" destOrd="0" presId="urn:microsoft.com/office/officeart/2018/2/layout/IconVerticalSolidList"/>
    <dgm:cxn modelId="{F3E9F2CF-262E-4415-9B99-557D0C3A0BE2}" type="presParOf" srcId="{8F528BD6-5CBF-445C-B8C0-46E39468D07E}" destId="{F40E8039-819C-4B9B-A0A0-CA68B3AA4E57}" srcOrd="2" destOrd="0" presId="urn:microsoft.com/office/officeart/2018/2/layout/IconVerticalSolidList"/>
    <dgm:cxn modelId="{04D3094E-0562-4E16-A8AB-F51905F47E7F}" type="presParOf" srcId="{F40E8039-819C-4B9B-A0A0-CA68B3AA4E57}" destId="{FEC198B0-9B6D-4523-8CBB-997EB2267D16}" srcOrd="0" destOrd="0" presId="urn:microsoft.com/office/officeart/2018/2/layout/IconVerticalSolidList"/>
    <dgm:cxn modelId="{A3856DF3-BC4A-4BE3-81F3-C27B6755F1BB}" type="presParOf" srcId="{F40E8039-819C-4B9B-A0A0-CA68B3AA4E57}" destId="{FD22316E-D1FE-4925-988F-8CDE98E8175E}" srcOrd="1" destOrd="0" presId="urn:microsoft.com/office/officeart/2018/2/layout/IconVerticalSolidList"/>
    <dgm:cxn modelId="{789422E1-AD54-4AB1-B642-AA6FD0787913}" type="presParOf" srcId="{F40E8039-819C-4B9B-A0A0-CA68B3AA4E57}" destId="{22ED5E2B-FD03-4D4C-80D6-FB20629F0F72}" srcOrd="2" destOrd="0" presId="urn:microsoft.com/office/officeart/2018/2/layout/IconVerticalSolidList"/>
    <dgm:cxn modelId="{4477853C-E4B1-4888-9E67-68C0999AC493}" type="presParOf" srcId="{F40E8039-819C-4B9B-A0A0-CA68B3AA4E57}" destId="{F86C23FE-4C0A-47AB-B721-66A0900AB74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4AE147-AEE6-4404-912F-BEB821A97B0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376E793-A8BF-422F-B436-73FD6D21C8BA}">
      <dgm:prSet/>
      <dgm:spPr/>
      <dgm:t>
        <a:bodyPr/>
        <a:lstStyle/>
        <a:p>
          <a:r>
            <a:rPr lang="en-US" dirty="0"/>
            <a:t>The right to humane care and freedom from mental and physical abuse, neglect and exploitation </a:t>
          </a:r>
        </a:p>
      </dgm:t>
    </dgm:pt>
    <dgm:pt modelId="{EEDAA57F-B0E4-4ED2-BC8A-9863AA7B2D14}" type="parTrans" cxnId="{599A6D9D-4B57-4CBF-AB04-C921446D027E}">
      <dgm:prSet/>
      <dgm:spPr/>
      <dgm:t>
        <a:bodyPr/>
        <a:lstStyle/>
        <a:p>
          <a:endParaRPr lang="en-US"/>
        </a:p>
      </dgm:t>
    </dgm:pt>
    <dgm:pt modelId="{636612A8-86A8-43DB-9D8B-B5E1E22D9AA6}" type="sibTrans" cxnId="{599A6D9D-4B57-4CBF-AB04-C921446D027E}">
      <dgm:prSet/>
      <dgm:spPr/>
      <dgm:t>
        <a:bodyPr/>
        <a:lstStyle/>
        <a:p>
          <a:endParaRPr lang="en-US"/>
        </a:p>
      </dgm:t>
    </dgm:pt>
    <dgm:pt modelId="{CACC063E-6DFB-417B-A15A-7C962FC7705B}">
      <dgm:prSet/>
      <dgm:spPr/>
      <dgm:t>
        <a:bodyPr/>
        <a:lstStyle/>
        <a:p>
          <a:r>
            <a:rPr lang="en-US" dirty="0"/>
            <a:t>The right to live as normally as possible while receiving care and treatment</a:t>
          </a:r>
        </a:p>
      </dgm:t>
    </dgm:pt>
    <dgm:pt modelId="{5A2F7342-DDC6-4658-9C23-D571264EE96C}" type="parTrans" cxnId="{B5BFF918-457C-451A-A5F1-2A08448BEBC8}">
      <dgm:prSet/>
      <dgm:spPr/>
      <dgm:t>
        <a:bodyPr/>
        <a:lstStyle/>
        <a:p>
          <a:endParaRPr lang="en-US"/>
        </a:p>
      </dgm:t>
    </dgm:pt>
    <dgm:pt modelId="{0FFF16E0-588D-4945-B27E-EB96C4E98140}" type="sibTrans" cxnId="{B5BFF918-457C-451A-A5F1-2A08448BEBC8}">
      <dgm:prSet/>
      <dgm:spPr/>
      <dgm:t>
        <a:bodyPr/>
        <a:lstStyle/>
        <a:p>
          <a:endParaRPr lang="en-US"/>
        </a:p>
      </dgm:t>
    </dgm:pt>
    <dgm:pt modelId="{99E9695A-E1B0-41C2-8B7B-754D3F0EA61E}">
      <dgm:prSet/>
      <dgm:spPr/>
      <dgm:t>
        <a:bodyPr/>
        <a:lstStyle/>
        <a:p>
          <a:r>
            <a:rPr lang="en-US" dirty="0"/>
            <a:t>The right to be free from unwarranted searches of your person or seizure of your possessions…</a:t>
          </a:r>
        </a:p>
      </dgm:t>
    </dgm:pt>
    <dgm:pt modelId="{CCA6F978-BF2A-4190-A79F-FBBBFA9788FB}" type="parTrans" cxnId="{3933D14B-36F3-4930-8196-E1A343D6DEE0}">
      <dgm:prSet/>
      <dgm:spPr/>
      <dgm:t>
        <a:bodyPr/>
        <a:lstStyle/>
        <a:p>
          <a:endParaRPr lang="en-US"/>
        </a:p>
      </dgm:t>
    </dgm:pt>
    <dgm:pt modelId="{27E9BBBE-CFFE-43AF-86EE-03982854BA46}" type="sibTrans" cxnId="{3933D14B-36F3-4930-8196-E1A343D6DEE0}">
      <dgm:prSet/>
      <dgm:spPr/>
      <dgm:t>
        <a:bodyPr/>
        <a:lstStyle/>
        <a:p>
          <a:endParaRPr lang="en-US"/>
        </a:p>
      </dgm:t>
    </dgm:pt>
    <dgm:pt modelId="{9B17A905-F1D0-3044-A419-4766799F1EF6}" type="pres">
      <dgm:prSet presAssocID="{9C4AE147-AEE6-4404-912F-BEB821A97B0E}" presName="linear" presStyleCnt="0">
        <dgm:presLayoutVars>
          <dgm:animLvl val="lvl"/>
          <dgm:resizeHandles val="exact"/>
        </dgm:presLayoutVars>
      </dgm:prSet>
      <dgm:spPr/>
    </dgm:pt>
    <dgm:pt modelId="{B699C8DC-7DF1-7347-91C8-E7767128F00A}" type="pres">
      <dgm:prSet presAssocID="{9376E793-A8BF-422F-B436-73FD6D21C8BA}" presName="parentText" presStyleLbl="node1" presStyleIdx="0" presStyleCnt="3">
        <dgm:presLayoutVars>
          <dgm:chMax val="0"/>
          <dgm:bulletEnabled val="1"/>
        </dgm:presLayoutVars>
      </dgm:prSet>
      <dgm:spPr/>
    </dgm:pt>
    <dgm:pt modelId="{1CFF7D21-7A72-A446-A4F1-A541DCCD708E}" type="pres">
      <dgm:prSet presAssocID="{636612A8-86A8-43DB-9D8B-B5E1E22D9AA6}" presName="spacer" presStyleCnt="0"/>
      <dgm:spPr/>
    </dgm:pt>
    <dgm:pt modelId="{C27D26AA-3778-6F4C-A368-E44356ADD559}" type="pres">
      <dgm:prSet presAssocID="{CACC063E-6DFB-417B-A15A-7C962FC7705B}" presName="parentText" presStyleLbl="node1" presStyleIdx="1" presStyleCnt="3">
        <dgm:presLayoutVars>
          <dgm:chMax val="0"/>
          <dgm:bulletEnabled val="1"/>
        </dgm:presLayoutVars>
      </dgm:prSet>
      <dgm:spPr/>
    </dgm:pt>
    <dgm:pt modelId="{D85B2ADA-5B49-3646-A40B-256BC8887385}" type="pres">
      <dgm:prSet presAssocID="{0FFF16E0-588D-4945-B27E-EB96C4E98140}" presName="spacer" presStyleCnt="0"/>
      <dgm:spPr/>
    </dgm:pt>
    <dgm:pt modelId="{8CE57E5E-692A-6448-BB32-473A14F44AB1}" type="pres">
      <dgm:prSet presAssocID="{99E9695A-E1B0-41C2-8B7B-754D3F0EA61E}" presName="parentText" presStyleLbl="node1" presStyleIdx="2" presStyleCnt="3">
        <dgm:presLayoutVars>
          <dgm:chMax val="0"/>
          <dgm:bulletEnabled val="1"/>
        </dgm:presLayoutVars>
      </dgm:prSet>
      <dgm:spPr/>
    </dgm:pt>
  </dgm:ptLst>
  <dgm:cxnLst>
    <dgm:cxn modelId="{B5BFF918-457C-451A-A5F1-2A08448BEBC8}" srcId="{9C4AE147-AEE6-4404-912F-BEB821A97B0E}" destId="{CACC063E-6DFB-417B-A15A-7C962FC7705B}" srcOrd="1" destOrd="0" parTransId="{5A2F7342-DDC6-4658-9C23-D571264EE96C}" sibTransId="{0FFF16E0-588D-4945-B27E-EB96C4E98140}"/>
    <dgm:cxn modelId="{735CE331-D0F6-654B-891B-FB65789A1218}" type="presOf" srcId="{99E9695A-E1B0-41C2-8B7B-754D3F0EA61E}" destId="{8CE57E5E-692A-6448-BB32-473A14F44AB1}" srcOrd="0" destOrd="0" presId="urn:microsoft.com/office/officeart/2005/8/layout/vList2"/>
    <dgm:cxn modelId="{3933D14B-36F3-4930-8196-E1A343D6DEE0}" srcId="{9C4AE147-AEE6-4404-912F-BEB821A97B0E}" destId="{99E9695A-E1B0-41C2-8B7B-754D3F0EA61E}" srcOrd="2" destOrd="0" parTransId="{CCA6F978-BF2A-4190-A79F-FBBBFA9788FB}" sibTransId="{27E9BBBE-CFFE-43AF-86EE-03982854BA46}"/>
    <dgm:cxn modelId="{38087C6C-996A-AE46-B9AA-C51454C1F2B6}" type="presOf" srcId="{9376E793-A8BF-422F-B436-73FD6D21C8BA}" destId="{B699C8DC-7DF1-7347-91C8-E7767128F00A}" srcOrd="0" destOrd="0" presId="urn:microsoft.com/office/officeart/2005/8/layout/vList2"/>
    <dgm:cxn modelId="{63FF6E70-5573-F943-8D72-65997FED7F07}" type="presOf" srcId="{9C4AE147-AEE6-4404-912F-BEB821A97B0E}" destId="{9B17A905-F1D0-3044-A419-4766799F1EF6}" srcOrd="0" destOrd="0" presId="urn:microsoft.com/office/officeart/2005/8/layout/vList2"/>
    <dgm:cxn modelId="{99789C90-50F7-244F-AFF4-8A7D04B24454}" type="presOf" srcId="{CACC063E-6DFB-417B-A15A-7C962FC7705B}" destId="{C27D26AA-3778-6F4C-A368-E44356ADD559}" srcOrd="0" destOrd="0" presId="urn:microsoft.com/office/officeart/2005/8/layout/vList2"/>
    <dgm:cxn modelId="{599A6D9D-4B57-4CBF-AB04-C921446D027E}" srcId="{9C4AE147-AEE6-4404-912F-BEB821A97B0E}" destId="{9376E793-A8BF-422F-B436-73FD6D21C8BA}" srcOrd="0" destOrd="0" parTransId="{EEDAA57F-B0E4-4ED2-BC8A-9863AA7B2D14}" sibTransId="{636612A8-86A8-43DB-9D8B-B5E1E22D9AA6}"/>
    <dgm:cxn modelId="{91792F4F-0D19-2542-8F44-9C5D08BE00D8}" type="presParOf" srcId="{9B17A905-F1D0-3044-A419-4766799F1EF6}" destId="{B699C8DC-7DF1-7347-91C8-E7767128F00A}" srcOrd="0" destOrd="0" presId="urn:microsoft.com/office/officeart/2005/8/layout/vList2"/>
    <dgm:cxn modelId="{39AF4B45-5F56-424F-9B02-ABE3C84229E3}" type="presParOf" srcId="{9B17A905-F1D0-3044-A419-4766799F1EF6}" destId="{1CFF7D21-7A72-A446-A4F1-A541DCCD708E}" srcOrd="1" destOrd="0" presId="urn:microsoft.com/office/officeart/2005/8/layout/vList2"/>
    <dgm:cxn modelId="{9C0503FF-53A7-B94D-B968-F3F7709499D6}" type="presParOf" srcId="{9B17A905-F1D0-3044-A419-4766799F1EF6}" destId="{C27D26AA-3778-6F4C-A368-E44356ADD559}" srcOrd="2" destOrd="0" presId="urn:microsoft.com/office/officeart/2005/8/layout/vList2"/>
    <dgm:cxn modelId="{9B05500E-7DAB-F146-A831-195C4CF5B431}" type="presParOf" srcId="{9B17A905-F1D0-3044-A419-4766799F1EF6}" destId="{D85B2ADA-5B49-3646-A40B-256BC8887385}" srcOrd="3" destOrd="0" presId="urn:microsoft.com/office/officeart/2005/8/layout/vList2"/>
    <dgm:cxn modelId="{76905371-E654-2545-8F90-9957F9D426A2}" type="presParOf" srcId="{9B17A905-F1D0-3044-A419-4766799F1EF6}" destId="{8CE57E5E-692A-6448-BB32-473A14F44AB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FC562D-5320-45C2-9BB1-27D5E46C8958}" type="doc">
      <dgm:prSet loTypeId="urn:microsoft.com/office/officeart/2018/2/layout/IconVerticalSolidList" loCatId="icon" qsTypeId="urn:microsoft.com/office/officeart/2005/8/quickstyle/simple1" qsCatId="simple" csTypeId="urn:microsoft.com/office/officeart/2005/8/colors/accent1_1" csCatId="accent1" phldr="1"/>
      <dgm:spPr/>
      <dgm:t>
        <a:bodyPr/>
        <a:lstStyle/>
        <a:p>
          <a:endParaRPr lang="en-US"/>
        </a:p>
      </dgm:t>
    </dgm:pt>
    <dgm:pt modelId="{C6F994DF-5D9E-43A6-B169-F90BA2752B89}">
      <dgm:prSet/>
      <dgm:spPr/>
      <dgm:t>
        <a:bodyPr/>
        <a:lstStyle/>
        <a:p>
          <a:pPr>
            <a:lnSpc>
              <a:spcPct val="100000"/>
            </a:lnSpc>
          </a:pPr>
          <a:r>
            <a:rPr lang="en-US" dirty="0"/>
            <a:t>• The right to be free from any form of restraint or seclusion used as a means of coercion, discipline, convenience or retaliation…</a:t>
          </a:r>
        </a:p>
      </dgm:t>
    </dgm:pt>
    <dgm:pt modelId="{F752122F-64B2-4DF4-9514-9862F0534BEA}" type="parTrans" cxnId="{7193CA2B-C213-4154-9602-E7A630F7A74C}">
      <dgm:prSet/>
      <dgm:spPr/>
      <dgm:t>
        <a:bodyPr/>
        <a:lstStyle/>
        <a:p>
          <a:endParaRPr lang="en-US"/>
        </a:p>
      </dgm:t>
    </dgm:pt>
    <dgm:pt modelId="{ABA91DAF-7EFE-4DDF-868F-A3DCB0D83C11}" type="sibTrans" cxnId="{7193CA2B-C213-4154-9602-E7A630F7A74C}">
      <dgm:prSet/>
      <dgm:spPr/>
      <dgm:t>
        <a:bodyPr/>
        <a:lstStyle/>
        <a:p>
          <a:endParaRPr lang="en-US"/>
        </a:p>
      </dgm:t>
    </dgm:pt>
    <dgm:pt modelId="{B131C158-FAFE-467E-BC54-AF3724EFB5C1}">
      <dgm:prSet/>
      <dgm:spPr/>
      <dgm:t>
        <a:bodyPr/>
        <a:lstStyle/>
        <a:p>
          <a:pPr>
            <a:lnSpc>
              <a:spcPct val="100000"/>
            </a:lnSpc>
          </a:pPr>
          <a:r>
            <a:rPr lang="en-US" dirty="0"/>
            <a:t>• The right to receive treatment in the most natural, age-appropriate and least restrictive environment possible…</a:t>
          </a:r>
        </a:p>
      </dgm:t>
    </dgm:pt>
    <dgm:pt modelId="{DB99867A-F27D-4AE9-B081-95C8C0AA66BA}" type="parTrans" cxnId="{D3FFDEEB-099A-42F9-8DB8-72BEBFCF7C0F}">
      <dgm:prSet/>
      <dgm:spPr/>
      <dgm:t>
        <a:bodyPr/>
        <a:lstStyle/>
        <a:p>
          <a:endParaRPr lang="en-US"/>
        </a:p>
      </dgm:t>
    </dgm:pt>
    <dgm:pt modelId="{7A693B8B-7563-4E7A-AFE3-8CFB4C0F52EB}" type="sibTrans" cxnId="{D3FFDEEB-099A-42F9-8DB8-72BEBFCF7C0F}">
      <dgm:prSet/>
      <dgm:spPr/>
      <dgm:t>
        <a:bodyPr/>
        <a:lstStyle/>
        <a:p>
          <a:endParaRPr lang="en-US"/>
        </a:p>
      </dgm:t>
    </dgm:pt>
    <dgm:pt modelId="{490D6D16-F6FB-4EB6-B15D-D8A7784CEA2A}">
      <dgm:prSet/>
      <dgm:spPr/>
      <dgm:t>
        <a:bodyPr/>
        <a:lstStyle/>
        <a:p>
          <a:pPr>
            <a:lnSpc>
              <a:spcPct val="100000"/>
            </a:lnSpc>
          </a:pPr>
          <a:r>
            <a:rPr lang="en-US" dirty="0"/>
            <a:t>• The right to receive information about your MCO, the providers and your rights and responsibilities presented in a manner appropriate to your ability to understand…</a:t>
          </a:r>
        </a:p>
      </dgm:t>
    </dgm:pt>
    <dgm:pt modelId="{4C29F41A-311F-4DE8-86CE-A176206D1BC1}" type="parTrans" cxnId="{A2C97B06-3E5E-482D-8775-37F8201BA011}">
      <dgm:prSet/>
      <dgm:spPr/>
      <dgm:t>
        <a:bodyPr/>
        <a:lstStyle/>
        <a:p>
          <a:endParaRPr lang="en-US"/>
        </a:p>
      </dgm:t>
    </dgm:pt>
    <dgm:pt modelId="{CCB96A03-E79E-478D-85C3-0B5218E8B1B9}" type="sibTrans" cxnId="{A2C97B06-3E5E-482D-8775-37F8201BA011}">
      <dgm:prSet/>
      <dgm:spPr/>
      <dgm:t>
        <a:bodyPr/>
        <a:lstStyle/>
        <a:p>
          <a:endParaRPr lang="en-US"/>
        </a:p>
      </dgm:t>
    </dgm:pt>
    <dgm:pt modelId="{BD8275CC-44E1-4CC1-86DC-CB521BA3E060}" type="pres">
      <dgm:prSet presAssocID="{F8FC562D-5320-45C2-9BB1-27D5E46C8958}" presName="root" presStyleCnt="0">
        <dgm:presLayoutVars>
          <dgm:dir/>
          <dgm:resizeHandles val="exact"/>
        </dgm:presLayoutVars>
      </dgm:prSet>
      <dgm:spPr/>
    </dgm:pt>
    <dgm:pt modelId="{AB4CA697-A161-42FF-86F9-BB2E907E2551}" type="pres">
      <dgm:prSet presAssocID="{C6F994DF-5D9E-43A6-B169-F90BA2752B89}" presName="compNode" presStyleCnt="0"/>
      <dgm:spPr/>
    </dgm:pt>
    <dgm:pt modelId="{82D1ADD2-DA34-4D2B-89E9-C7756435F56A}" type="pres">
      <dgm:prSet presAssocID="{C6F994DF-5D9E-43A6-B169-F90BA2752B89}" presName="bgRect" presStyleLbl="bgShp" presStyleIdx="0" presStyleCnt="3"/>
      <dgm:spPr/>
    </dgm:pt>
    <dgm:pt modelId="{F569B13D-BE79-4B45-9B04-0E4C53D4AEF5}" type="pres">
      <dgm:prSet presAssocID="{C6F994DF-5D9E-43A6-B169-F90BA2752B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961832A0-F51D-42DE-B2F7-D7564F8D98A9}" type="pres">
      <dgm:prSet presAssocID="{C6F994DF-5D9E-43A6-B169-F90BA2752B89}" presName="spaceRect" presStyleCnt="0"/>
      <dgm:spPr/>
    </dgm:pt>
    <dgm:pt modelId="{05229ECC-9183-4C0E-90A5-DFE644FFD8FA}" type="pres">
      <dgm:prSet presAssocID="{C6F994DF-5D9E-43A6-B169-F90BA2752B89}" presName="parTx" presStyleLbl="revTx" presStyleIdx="0" presStyleCnt="3">
        <dgm:presLayoutVars>
          <dgm:chMax val="0"/>
          <dgm:chPref val="0"/>
        </dgm:presLayoutVars>
      </dgm:prSet>
      <dgm:spPr/>
    </dgm:pt>
    <dgm:pt modelId="{A88A0973-BB6F-4CE2-81DC-D0BF1C70A99F}" type="pres">
      <dgm:prSet presAssocID="{ABA91DAF-7EFE-4DDF-868F-A3DCB0D83C11}" presName="sibTrans" presStyleCnt="0"/>
      <dgm:spPr/>
    </dgm:pt>
    <dgm:pt modelId="{67AD92E0-DBC6-4593-A9D6-D2F28F98AF46}" type="pres">
      <dgm:prSet presAssocID="{B131C158-FAFE-467E-BC54-AF3724EFB5C1}" presName="compNode" presStyleCnt="0"/>
      <dgm:spPr/>
    </dgm:pt>
    <dgm:pt modelId="{EBDE4F9B-3281-42A7-BF49-6F04D69B12B2}" type="pres">
      <dgm:prSet presAssocID="{B131C158-FAFE-467E-BC54-AF3724EFB5C1}" presName="bgRect" presStyleLbl="bgShp" presStyleIdx="1" presStyleCnt="3"/>
      <dgm:spPr/>
    </dgm:pt>
    <dgm:pt modelId="{21DECC70-F43D-4B8E-A8F7-EED01868A509}" type="pres">
      <dgm:prSet presAssocID="{B131C158-FAFE-467E-BC54-AF3724EFB5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0176413A-14E5-4C7C-88CE-C4AFDE465715}" type="pres">
      <dgm:prSet presAssocID="{B131C158-FAFE-467E-BC54-AF3724EFB5C1}" presName="spaceRect" presStyleCnt="0"/>
      <dgm:spPr/>
    </dgm:pt>
    <dgm:pt modelId="{E1C4BC35-1EE5-46A7-8F31-6498756D30C4}" type="pres">
      <dgm:prSet presAssocID="{B131C158-FAFE-467E-BC54-AF3724EFB5C1}" presName="parTx" presStyleLbl="revTx" presStyleIdx="1" presStyleCnt="3">
        <dgm:presLayoutVars>
          <dgm:chMax val="0"/>
          <dgm:chPref val="0"/>
        </dgm:presLayoutVars>
      </dgm:prSet>
      <dgm:spPr/>
    </dgm:pt>
    <dgm:pt modelId="{48BEB756-31C6-4B7A-85CC-D9CAC6D24F34}" type="pres">
      <dgm:prSet presAssocID="{7A693B8B-7563-4E7A-AFE3-8CFB4C0F52EB}" presName="sibTrans" presStyleCnt="0"/>
      <dgm:spPr/>
    </dgm:pt>
    <dgm:pt modelId="{BBE24100-9834-43BF-967E-AA4958197A83}" type="pres">
      <dgm:prSet presAssocID="{490D6D16-F6FB-4EB6-B15D-D8A7784CEA2A}" presName="compNode" presStyleCnt="0"/>
      <dgm:spPr/>
    </dgm:pt>
    <dgm:pt modelId="{A9B90A04-CC20-4345-A680-6B9B2C263169}" type="pres">
      <dgm:prSet presAssocID="{490D6D16-F6FB-4EB6-B15D-D8A7784CEA2A}" presName="bgRect" presStyleLbl="bgShp" presStyleIdx="2" presStyleCnt="3"/>
      <dgm:spPr/>
    </dgm:pt>
    <dgm:pt modelId="{4908F8F9-40ED-4679-8AA4-F67C0C14EFC4}" type="pres">
      <dgm:prSet presAssocID="{490D6D16-F6FB-4EB6-B15D-D8A7784CEA2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4618D102-A8B5-4104-A19E-3BCBFA9A9277}" type="pres">
      <dgm:prSet presAssocID="{490D6D16-F6FB-4EB6-B15D-D8A7784CEA2A}" presName="spaceRect" presStyleCnt="0"/>
      <dgm:spPr/>
    </dgm:pt>
    <dgm:pt modelId="{318C6B77-F2F5-4A89-A983-57DF9B87C74A}" type="pres">
      <dgm:prSet presAssocID="{490D6D16-F6FB-4EB6-B15D-D8A7784CEA2A}" presName="parTx" presStyleLbl="revTx" presStyleIdx="2" presStyleCnt="3">
        <dgm:presLayoutVars>
          <dgm:chMax val="0"/>
          <dgm:chPref val="0"/>
        </dgm:presLayoutVars>
      </dgm:prSet>
      <dgm:spPr/>
    </dgm:pt>
  </dgm:ptLst>
  <dgm:cxnLst>
    <dgm:cxn modelId="{A2C97B06-3E5E-482D-8775-37F8201BA011}" srcId="{F8FC562D-5320-45C2-9BB1-27D5E46C8958}" destId="{490D6D16-F6FB-4EB6-B15D-D8A7784CEA2A}" srcOrd="2" destOrd="0" parTransId="{4C29F41A-311F-4DE8-86CE-A176206D1BC1}" sibTransId="{CCB96A03-E79E-478D-85C3-0B5218E8B1B9}"/>
    <dgm:cxn modelId="{56A43313-B564-E147-9CDB-B1A478F8BC5C}" type="presOf" srcId="{F8FC562D-5320-45C2-9BB1-27D5E46C8958}" destId="{BD8275CC-44E1-4CC1-86DC-CB521BA3E060}" srcOrd="0" destOrd="0" presId="urn:microsoft.com/office/officeart/2018/2/layout/IconVerticalSolidList"/>
    <dgm:cxn modelId="{7193CA2B-C213-4154-9602-E7A630F7A74C}" srcId="{F8FC562D-5320-45C2-9BB1-27D5E46C8958}" destId="{C6F994DF-5D9E-43A6-B169-F90BA2752B89}" srcOrd="0" destOrd="0" parTransId="{F752122F-64B2-4DF4-9514-9862F0534BEA}" sibTransId="{ABA91DAF-7EFE-4DDF-868F-A3DCB0D83C11}"/>
    <dgm:cxn modelId="{B564DAAB-7318-6C41-A8B5-6F682E8D64D3}" type="presOf" srcId="{490D6D16-F6FB-4EB6-B15D-D8A7784CEA2A}" destId="{318C6B77-F2F5-4A89-A983-57DF9B87C74A}" srcOrd="0" destOrd="0" presId="urn:microsoft.com/office/officeart/2018/2/layout/IconVerticalSolidList"/>
    <dgm:cxn modelId="{A58254E1-F851-1B49-8B2C-6A2F596AD2FA}" type="presOf" srcId="{B131C158-FAFE-467E-BC54-AF3724EFB5C1}" destId="{E1C4BC35-1EE5-46A7-8F31-6498756D30C4}" srcOrd="0" destOrd="0" presId="urn:microsoft.com/office/officeart/2018/2/layout/IconVerticalSolidList"/>
    <dgm:cxn modelId="{D3FFDEEB-099A-42F9-8DB8-72BEBFCF7C0F}" srcId="{F8FC562D-5320-45C2-9BB1-27D5E46C8958}" destId="{B131C158-FAFE-467E-BC54-AF3724EFB5C1}" srcOrd="1" destOrd="0" parTransId="{DB99867A-F27D-4AE9-B081-95C8C0AA66BA}" sibTransId="{7A693B8B-7563-4E7A-AFE3-8CFB4C0F52EB}"/>
    <dgm:cxn modelId="{B236F6F2-3837-BE42-8A8B-91801962CD26}" type="presOf" srcId="{C6F994DF-5D9E-43A6-B169-F90BA2752B89}" destId="{05229ECC-9183-4C0E-90A5-DFE644FFD8FA}" srcOrd="0" destOrd="0" presId="urn:microsoft.com/office/officeart/2018/2/layout/IconVerticalSolidList"/>
    <dgm:cxn modelId="{7B459553-F2AC-2047-9FA3-DDBD02C6A1C8}" type="presParOf" srcId="{BD8275CC-44E1-4CC1-86DC-CB521BA3E060}" destId="{AB4CA697-A161-42FF-86F9-BB2E907E2551}" srcOrd="0" destOrd="0" presId="urn:microsoft.com/office/officeart/2018/2/layout/IconVerticalSolidList"/>
    <dgm:cxn modelId="{B808729E-AE3C-1943-BA90-F0EB6E4CE871}" type="presParOf" srcId="{AB4CA697-A161-42FF-86F9-BB2E907E2551}" destId="{82D1ADD2-DA34-4D2B-89E9-C7756435F56A}" srcOrd="0" destOrd="0" presId="urn:microsoft.com/office/officeart/2018/2/layout/IconVerticalSolidList"/>
    <dgm:cxn modelId="{7A635A06-1688-AC4D-A7C4-ADC250593DEE}" type="presParOf" srcId="{AB4CA697-A161-42FF-86F9-BB2E907E2551}" destId="{F569B13D-BE79-4B45-9B04-0E4C53D4AEF5}" srcOrd="1" destOrd="0" presId="urn:microsoft.com/office/officeart/2018/2/layout/IconVerticalSolidList"/>
    <dgm:cxn modelId="{F61F8999-FFBC-AC4C-848B-1726AA5DDC7B}" type="presParOf" srcId="{AB4CA697-A161-42FF-86F9-BB2E907E2551}" destId="{961832A0-F51D-42DE-B2F7-D7564F8D98A9}" srcOrd="2" destOrd="0" presId="urn:microsoft.com/office/officeart/2018/2/layout/IconVerticalSolidList"/>
    <dgm:cxn modelId="{AB341BF8-CB4D-4E4D-9FB8-A2B08E93D929}" type="presParOf" srcId="{AB4CA697-A161-42FF-86F9-BB2E907E2551}" destId="{05229ECC-9183-4C0E-90A5-DFE644FFD8FA}" srcOrd="3" destOrd="0" presId="urn:microsoft.com/office/officeart/2018/2/layout/IconVerticalSolidList"/>
    <dgm:cxn modelId="{C1BC54D5-8359-CC4D-AA9A-BACAFCF36E9C}" type="presParOf" srcId="{BD8275CC-44E1-4CC1-86DC-CB521BA3E060}" destId="{A88A0973-BB6F-4CE2-81DC-D0BF1C70A99F}" srcOrd="1" destOrd="0" presId="urn:microsoft.com/office/officeart/2018/2/layout/IconVerticalSolidList"/>
    <dgm:cxn modelId="{9A545171-B3DC-5C47-BB50-FB381229120C}" type="presParOf" srcId="{BD8275CC-44E1-4CC1-86DC-CB521BA3E060}" destId="{67AD92E0-DBC6-4593-A9D6-D2F28F98AF46}" srcOrd="2" destOrd="0" presId="urn:microsoft.com/office/officeart/2018/2/layout/IconVerticalSolidList"/>
    <dgm:cxn modelId="{CBFEE073-98D2-3343-919F-0068A5E59A07}" type="presParOf" srcId="{67AD92E0-DBC6-4593-A9D6-D2F28F98AF46}" destId="{EBDE4F9B-3281-42A7-BF49-6F04D69B12B2}" srcOrd="0" destOrd="0" presId="urn:microsoft.com/office/officeart/2018/2/layout/IconVerticalSolidList"/>
    <dgm:cxn modelId="{26C08722-A57F-8E40-99CC-F720A8E74775}" type="presParOf" srcId="{67AD92E0-DBC6-4593-A9D6-D2F28F98AF46}" destId="{21DECC70-F43D-4B8E-A8F7-EED01868A509}" srcOrd="1" destOrd="0" presId="urn:microsoft.com/office/officeart/2018/2/layout/IconVerticalSolidList"/>
    <dgm:cxn modelId="{F2EBB184-5DA5-6941-899B-D6F9559F66C7}" type="presParOf" srcId="{67AD92E0-DBC6-4593-A9D6-D2F28F98AF46}" destId="{0176413A-14E5-4C7C-88CE-C4AFDE465715}" srcOrd="2" destOrd="0" presId="urn:microsoft.com/office/officeart/2018/2/layout/IconVerticalSolidList"/>
    <dgm:cxn modelId="{2DEA8B67-CE47-604F-B28F-3D40E7E39193}" type="presParOf" srcId="{67AD92E0-DBC6-4593-A9D6-D2F28F98AF46}" destId="{E1C4BC35-1EE5-46A7-8F31-6498756D30C4}" srcOrd="3" destOrd="0" presId="urn:microsoft.com/office/officeart/2018/2/layout/IconVerticalSolidList"/>
    <dgm:cxn modelId="{ACE40A0F-3B1F-B748-B69A-5D45F175CC8B}" type="presParOf" srcId="{BD8275CC-44E1-4CC1-86DC-CB521BA3E060}" destId="{48BEB756-31C6-4B7A-85CC-D9CAC6D24F34}" srcOrd="3" destOrd="0" presId="urn:microsoft.com/office/officeart/2018/2/layout/IconVerticalSolidList"/>
    <dgm:cxn modelId="{40774B7C-1CBD-8F4E-B3DA-CF53691F62A7}" type="presParOf" srcId="{BD8275CC-44E1-4CC1-86DC-CB521BA3E060}" destId="{BBE24100-9834-43BF-967E-AA4958197A83}" srcOrd="4" destOrd="0" presId="urn:microsoft.com/office/officeart/2018/2/layout/IconVerticalSolidList"/>
    <dgm:cxn modelId="{5242C2C6-ED62-1748-A7D4-8C41842ACBA5}" type="presParOf" srcId="{BBE24100-9834-43BF-967E-AA4958197A83}" destId="{A9B90A04-CC20-4345-A680-6B9B2C263169}" srcOrd="0" destOrd="0" presId="urn:microsoft.com/office/officeart/2018/2/layout/IconVerticalSolidList"/>
    <dgm:cxn modelId="{636D34B1-213A-D848-BC8B-82580BC3798F}" type="presParOf" srcId="{BBE24100-9834-43BF-967E-AA4958197A83}" destId="{4908F8F9-40ED-4679-8AA4-F67C0C14EFC4}" srcOrd="1" destOrd="0" presId="urn:microsoft.com/office/officeart/2018/2/layout/IconVerticalSolidList"/>
    <dgm:cxn modelId="{1BF78814-5AEF-1C4F-8CF2-8A9DDA370E3C}" type="presParOf" srcId="{BBE24100-9834-43BF-967E-AA4958197A83}" destId="{4618D102-A8B5-4104-A19E-3BCBFA9A9277}" srcOrd="2" destOrd="0" presId="urn:microsoft.com/office/officeart/2018/2/layout/IconVerticalSolidList"/>
    <dgm:cxn modelId="{AC135510-0E4C-AD48-8BCC-9E09869E3FBD}" type="presParOf" srcId="{BBE24100-9834-43BF-967E-AA4958197A83}" destId="{318C6B77-F2F5-4A89-A983-57DF9B87C74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D4856B-C784-47C2-B314-AF50E45F6066}" type="doc">
      <dgm:prSet loTypeId="urn:microsoft.com/office/officeart/2005/8/layout/bProcess4" loCatId="process" qsTypeId="urn:microsoft.com/office/officeart/2005/8/quickstyle/simple1" qsCatId="simple" csTypeId="urn:microsoft.com/office/officeart/2005/8/colors/colorful2" csCatId="colorful" phldr="1"/>
      <dgm:spPr/>
      <dgm:t>
        <a:bodyPr/>
        <a:lstStyle/>
        <a:p>
          <a:endParaRPr lang="en-US"/>
        </a:p>
      </dgm:t>
    </dgm:pt>
    <dgm:pt modelId="{4857AB60-9142-42B0-8CD5-590DE56FBEB2}">
      <dgm:prSet/>
      <dgm:spPr/>
      <dgm:t>
        <a:bodyPr/>
        <a:lstStyle/>
        <a:p>
          <a:r>
            <a:rPr lang="en-US" dirty="0"/>
            <a:t>Client wears a protective helmet, so they don’t hurt their head</a:t>
          </a:r>
        </a:p>
      </dgm:t>
    </dgm:pt>
    <dgm:pt modelId="{8015946E-33A2-4C97-9920-08359E78A711}" type="parTrans" cxnId="{D0645E03-4188-4A01-B5A0-4F789224B192}">
      <dgm:prSet/>
      <dgm:spPr/>
      <dgm:t>
        <a:bodyPr/>
        <a:lstStyle/>
        <a:p>
          <a:endParaRPr lang="en-US"/>
        </a:p>
      </dgm:t>
    </dgm:pt>
    <dgm:pt modelId="{944A6B07-2B1A-42F7-96E9-CE7B84CBA83E}" type="sibTrans" cxnId="{D0645E03-4188-4A01-B5A0-4F789224B192}">
      <dgm:prSet/>
      <dgm:spPr/>
      <dgm:t>
        <a:bodyPr/>
        <a:lstStyle/>
        <a:p>
          <a:endParaRPr lang="en-US"/>
        </a:p>
      </dgm:t>
    </dgm:pt>
    <dgm:pt modelId="{FD59ABF6-8CAB-41A8-8D88-493C7A7AB2AE}">
      <dgm:prSet/>
      <dgm:spPr/>
      <dgm:t>
        <a:bodyPr/>
        <a:lstStyle/>
        <a:p>
          <a:r>
            <a:rPr lang="en-US" dirty="0"/>
            <a:t>Client needs a child safety lock on their seatbelt so they don’t exit the car while its moving.</a:t>
          </a:r>
        </a:p>
      </dgm:t>
    </dgm:pt>
    <dgm:pt modelId="{5E898481-450A-49FA-AA0E-30D6C5E7584B}" type="parTrans" cxnId="{CE43D897-93B6-459F-9A5E-37EFF08C32C2}">
      <dgm:prSet/>
      <dgm:spPr/>
      <dgm:t>
        <a:bodyPr/>
        <a:lstStyle/>
        <a:p>
          <a:endParaRPr lang="en-US"/>
        </a:p>
      </dgm:t>
    </dgm:pt>
    <dgm:pt modelId="{2F7602B2-7B1C-41C8-8DE7-8898A4F44884}" type="sibTrans" cxnId="{CE43D897-93B6-459F-9A5E-37EFF08C32C2}">
      <dgm:prSet/>
      <dgm:spPr/>
      <dgm:t>
        <a:bodyPr/>
        <a:lstStyle/>
        <a:p>
          <a:endParaRPr lang="en-US"/>
        </a:p>
      </dgm:t>
    </dgm:pt>
    <dgm:pt modelId="{C8597603-CF3D-405C-9B45-61AE987391FC}">
      <dgm:prSet/>
      <dgm:spPr/>
      <dgm:t>
        <a:bodyPr/>
        <a:lstStyle/>
        <a:p>
          <a:r>
            <a:rPr lang="en-US" dirty="0"/>
            <a:t>Client has restrictions on access to food, the type of food they can eat, or when they can eat for a medical condition.</a:t>
          </a:r>
        </a:p>
      </dgm:t>
    </dgm:pt>
    <dgm:pt modelId="{E4A77B7A-7588-4BC4-AFE3-EFB7031B1488}" type="parTrans" cxnId="{DE496062-E7EE-4B1B-B890-98EFA2C488F8}">
      <dgm:prSet/>
      <dgm:spPr/>
      <dgm:t>
        <a:bodyPr/>
        <a:lstStyle/>
        <a:p>
          <a:endParaRPr lang="en-US"/>
        </a:p>
      </dgm:t>
    </dgm:pt>
    <dgm:pt modelId="{1A5DBE3D-0E31-4659-B9A3-44AA5918E7C5}" type="sibTrans" cxnId="{DE496062-E7EE-4B1B-B890-98EFA2C488F8}">
      <dgm:prSet/>
      <dgm:spPr/>
      <dgm:t>
        <a:bodyPr/>
        <a:lstStyle/>
        <a:p>
          <a:endParaRPr lang="en-US"/>
        </a:p>
      </dgm:t>
    </dgm:pt>
    <dgm:pt modelId="{5495FDAD-8A11-B84C-B061-A50FF170AECE}">
      <dgm:prSet/>
      <dgm:spPr/>
      <dgm:t>
        <a:bodyPr/>
        <a:lstStyle/>
        <a:p>
          <a:r>
            <a:rPr lang="en-US" dirty="0"/>
            <a:t>Restrictive clothing for decreasing self-injurious behaviors</a:t>
          </a:r>
        </a:p>
      </dgm:t>
    </dgm:pt>
    <dgm:pt modelId="{190B2B13-0F4A-2643-8A59-08CB03DD5348}" type="parTrans" cxnId="{3511E8D9-EED8-0848-A9AB-F8196E112490}">
      <dgm:prSet/>
      <dgm:spPr/>
      <dgm:t>
        <a:bodyPr/>
        <a:lstStyle/>
        <a:p>
          <a:endParaRPr lang="en-US"/>
        </a:p>
      </dgm:t>
    </dgm:pt>
    <dgm:pt modelId="{66D285F0-E82C-3D4F-8957-E63BBA8BDCD9}" type="sibTrans" cxnId="{3511E8D9-EED8-0848-A9AB-F8196E112490}">
      <dgm:prSet/>
      <dgm:spPr/>
      <dgm:t>
        <a:bodyPr/>
        <a:lstStyle/>
        <a:p>
          <a:endParaRPr lang="en-US"/>
        </a:p>
      </dgm:t>
    </dgm:pt>
    <dgm:pt modelId="{9794F394-ADD2-8143-9953-F5E6CAB39FD5}">
      <dgm:prSet/>
      <dgm:spPr/>
      <dgm:t>
        <a:bodyPr/>
        <a:lstStyle/>
        <a:p>
          <a:r>
            <a:rPr lang="en-US" dirty="0"/>
            <a:t>Cameras to monitor self-injurious behavior</a:t>
          </a:r>
        </a:p>
      </dgm:t>
    </dgm:pt>
    <dgm:pt modelId="{3BE97C62-55DD-C84D-A032-402DDA026BAC}" type="parTrans" cxnId="{A3919340-42C0-7140-B02D-6FB979794727}">
      <dgm:prSet/>
      <dgm:spPr/>
      <dgm:t>
        <a:bodyPr/>
        <a:lstStyle/>
        <a:p>
          <a:endParaRPr lang="en-US"/>
        </a:p>
      </dgm:t>
    </dgm:pt>
    <dgm:pt modelId="{168AC45E-0C9B-E84A-9B9D-B5A7B3C33334}" type="sibTrans" cxnId="{A3919340-42C0-7140-B02D-6FB979794727}">
      <dgm:prSet/>
      <dgm:spPr/>
      <dgm:t>
        <a:bodyPr/>
        <a:lstStyle/>
        <a:p>
          <a:endParaRPr lang="en-US"/>
        </a:p>
      </dgm:t>
    </dgm:pt>
    <dgm:pt modelId="{539883CA-4EA4-5E4E-85EA-4DF0FCC1B604}">
      <dgm:prSet/>
      <dgm:spPr/>
      <dgm:t>
        <a:bodyPr/>
        <a:lstStyle/>
        <a:p>
          <a:r>
            <a:rPr lang="en-US" dirty="0"/>
            <a:t>Alarms to notify staff of client whereabouts in the home</a:t>
          </a:r>
        </a:p>
      </dgm:t>
    </dgm:pt>
    <dgm:pt modelId="{E08B7242-962B-AA4F-BDDC-651E3D204ED2}" type="parTrans" cxnId="{08E36A01-BBD6-7949-A17B-F33E289685B8}">
      <dgm:prSet/>
      <dgm:spPr/>
      <dgm:t>
        <a:bodyPr/>
        <a:lstStyle/>
        <a:p>
          <a:endParaRPr lang="en-US"/>
        </a:p>
      </dgm:t>
    </dgm:pt>
    <dgm:pt modelId="{1BAE2593-9D76-E941-ADE7-C021B856E8EF}" type="sibTrans" cxnId="{08E36A01-BBD6-7949-A17B-F33E289685B8}">
      <dgm:prSet/>
      <dgm:spPr/>
      <dgm:t>
        <a:bodyPr/>
        <a:lstStyle/>
        <a:p>
          <a:endParaRPr lang="en-US"/>
        </a:p>
      </dgm:t>
    </dgm:pt>
    <dgm:pt modelId="{20429CE7-AD6A-9944-ACA0-47615B49F24F}" type="pres">
      <dgm:prSet presAssocID="{C8D4856B-C784-47C2-B314-AF50E45F6066}" presName="Name0" presStyleCnt="0">
        <dgm:presLayoutVars>
          <dgm:dir/>
          <dgm:resizeHandles/>
        </dgm:presLayoutVars>
      </dgm:prSet>
      <dgm:spPr/>
    </dgm:pt>
    <dgm:pt modelId="{083DD14A-E865-9444-90BB-0A6776F9B9F9}" type="pres">
      <dgm:prSet presAssocID="{4857AB60-9142-42B0-8CD5-590DE56FBEB2}" presName="compNode" presStyleCnt="0"/>
      <dgm:spPr/>
    </dgm:pt>
    <dgm:pt modelId="{95781DFF-B31A-6944-A5AE-310257895AC0}" type="pres">
      <dgm:prSet presAssocID="{4857AB60-9142-42B0-8CD5-590DE56FBEB2}" presName="dummyConnPt" presStyleCnt="0"/>
      <dgm:spPr/>
    </dgm:pt>
    <dgm:pt modelId="{9852E548-DB6C-034B-990C-D143F864E183}" type="pres">
      <dgm:prSet presAssocID="{4857AB60-9142-42B0-8CD5-590DE56FBEB2}" presName="node" presStyleLbl="node1" presStyleIdx="0" presStyleCnt="6">
        <dgm:presLayoutVars>
          <dgm:bulletEnabled val="1"/>
        </dgm:presLayoutVars>
      </dgm:prSet>
      <dgm:spPr/>
    </dgm:pt>
    <dgm:pt modelId="{64299DD3-BA4C-D34A-A4A6-5CA03B17118F}" type="pres">
      <dgm:prSet presAssocID="{944A6B07-2B1A-42F7-96E9-CE7B84CBA83E}" presName="sibTrans" presStyleLbl="bgSibTrans2D1" presStyleIdx="0" presStyleCnt="5"/>
      <dgm:spPr/>
    </dgm:pt>
    <dgm:pt modelId="{ABE675B0-6C0F-4842-A312-8397AFAD13AA}" type="pres">
      <dgm:prSet presAssocID="{FD59ABF6-8CAB-41A8-8D88-493C7A7AB2AE}" presName="compNode" presStyleCnt="0"/>
      <dgm:spPr/>
    </dgm:pt>
    <dgm:pt modelId="{6DDF96EA-09E6-1942-A18A-A91F0E2C9C88}" type="pres">
      <dgm:prSet presAssocID="{FD59ABF6-8CAB-41A8-8D88-493C7A7AB2AE}" presName="dummyConnPt" presStyleCnt="0"/>
      <dgm:spPr/>
    </dgm:pt>
    <dgm:pt modelId="{5739A2E1-8DDF-6241-886F-3331842B72BE}" type="pres">
      <dgm:prSet presAssocID="{FD59ABF6-8CAB-41A8-8D88-493C7A7AB2AE}" presName="node" presStyleLbl="node1" presStyleIdx="1" presStyleCnt="6">
        <dgm:presLayoutVars>
          <dgm:bulletEnabled val="1"/>
        </dgm:presLayoutVars>
      </dgm:prSet>
      <dgm:spPr/>
    </dgm:pt>
    <dgm:pt modelId="{27C1D555-1B50-624E-A63E-748DBB738DE9}" type="pres">
      <dgm:prSet presAssocID="{2F7602B2-7B1C-41C8-8DE7-8898A4F44884}" presName="sibTrans" presStyleLbl="bgSibTrans2D1" presStyleIdx="1" presStyleCnt="5"/>
      <dgm:spPr/>
    </dgm:pt>
    <dgm:pt modelId="{4CC43A26-112E-8745-AF28-C28E803EC7A4}" type="pres">
      <dgm:prSet presAssocID="{C8597603-CF3D-405C-9B45-61AE987391FC}" presName="compNode" presStyleCnt="0"/>
      <dgm:spPr/>
    </dgm:pt>
    <dgm:pt modelId="{DF97136C-C9F4-844B-9D81-9DBE7F382F76}" type="pres">
      <dgm:prSet presAssocID="{C8597603-CF3D-405C-9B45-61AE987391FC}" presName="dummyConnPt" presStyleCnt="0"/>
      <dgm:spPr/>
    </dgm:pt>
    <dgm:pt modelId="{5BE8883E-6B28-B64E-BFFF-145279F65BB5}" type="pres">
      <dgm:prSet presAssocID="{C8597603-CF3D-405C-9B45-61AE987391FC}" presName="node" presStyleLbl="node1" presStyleIdx="2" presStyleCnt="6">
        <dgm:presLayoutVars>
          <dgm:bulletEnabled val="1"/>
        </dgm:presLayoutVars>
      </dgm:prSet>
      <dgm:spPr/>
    </dgm:pt>
    <dgm:pt modelId="{3F25759D-4975-2E41-82AD-35190DCF8373}" type="pres">
      <dgm:prSet presAssocID="{1A5DBE3D-0E31-4659-B9A3-44AA5918E7C5}" presName="sibTrans" presStyleLbl="bgSibTrans2D1" presStyleIdx="2" presStyleCnt="5"/>
      <dgm:spPr/>
    </dgm:pt>
    <dgm:pt modelId="{F08BEA60-7B0E-C845-A89D-68941024392A}" type="pres">
      <dgm:prSet presAssocID="{5495FDAD-8A11-B84C-B061-A50FF170AECE}" presName="compNode" presStyleCnt="0"/>
      <dgm:spPr/>
    </dgm:pt>
    <dgm:pt modelId="{4983151D-9629-4F4A-9110-72F90CBBD68A}" type="pres">
      <dgm:prSet presAssocID="{5495FDAD-8A11-B84C-B061-A50FF170AECE}" presName="dummyConnPt" presStyleCnt="0"/>
      <dgm:spPr/>
    </dgm:pt>
    <dgm:pt modelId="{924612B1-5F46-9940-B397-DADD3E749098}" type="pres">
      <dgm:prSet presAssocID="{5495FDAD-8A11-B84C-B061-A50FF170AECE}" presName="node" presStyleLbl="node1" presStyleIdx="3" presStyleCnt="6">
        <dgm:presLayoutVars>
          <dgm:bulletEnabled val="1"/>
        </dgm:presLayoutVars>
      </dgm:prSet>
      <dgm:spPr/>
    </dgm:pt>
    <dgm:pt modelId="{F788DA26-45EB-1044-8B76-6D8CA4F61752}" type="pres">
      <dgm:prSet presAssocID="{66D285F0-E82C-3D4F-8957-E63BBA8BDCD9}" presName="sibTrans" presStyleLbl="bgSibTrans2D1" presStyleIdx="3" presStyleCnt="5"/>
      <dgm:spPr/>
    </dgm:pt>
    <dgm:pt modelId="{B674BA5D-EE7D-A341-A731-7C9688AEBAAA}" type="pres">
      <dgm:prSet presAssocID="{9794F394-ADD2-8143-9953-F5E6CAB39FD5}" presName="compNode" presStyleCnt="0"/>
      <dgm:spPr/>
    </dgm:pt>
    <dgm:pt modelId="{B0F54637-1226-6A40-987F-51E1E84BB218}" type="pres">
      <dgm:prSet presAssocID="{9794F394-ADD2-8143-9953-F5E6CAB39FD5}" presName="dummyConnPt" presStyleCnt="0"/>
      <dgm:spPr/>
    </dgm:pt>
    <dgm:pt modelId="{2BA032FA-3B1C-5841-A9C3-6E76C334208B}" type="pres">
      <dgm:prSet presAssocID="{9794F394-ADD2-8143-9953-F5E6CAB39FD5}" presName="node" presStyleLbl="node1" presStyleIdx="4" presStyleCnt="6">
        <dgm:presLayoutVars>
          <dgm:bulletEnabled val="1"/>
        </dgm:presLayoutVars>
      </dgm:prSet>
      <dgm:spPr/>
    </dgm:pt>
    <dgm:pt modelId="{76B88B3B-2642-AF4F-9457-EC7D19B31358}" type="pres">
      <dgm:prSet presAssocID="{168AC45E-0C9B-E84A-9B9D-B5A7B3C33334}" presName="sibTrans" presStyleLbl="bgSibTrans2D1" presStyleIdx="4" presStyleCnt="5"/>
      <dgm:spPr/>
    </dgm:pt>
    <dgm:pt modelId="{A810D62B-6536-E741-9D5E-A4D779CE51B8}" type="pres">
      <dgm:prSet presAssocID="{539883CA-4EA4-5E4E-85EA-4DF0FCC1B604}" presName="compNode" presStyleCnt="0"/>
      <dgm:spPr/>
    </dgm:pt>
    <dgm:pt modelId="{6666C819-841D-AD42-A2A0-2E288F5702FD}" type="pres">
      <dgm:prSet presAssocID="{539883CA-4EA4-5E4E-85EA-4DF0FCC1B604}" presName="dummyConnPt" presStyleCnt="0"/>
      <dgm:spPr/>
    </dgm:pt>
    <dgm:pt modelId="{2EDDC2A4-6396-AE4C-9BEE-740BA6887EC5}" type="pres">
      <dgm:prSet presAssocID="{539883CA-4EA4-5E4E-85EA-4DF0FCC1B604}" presName="node" presStyleLbl="node1" presStyleIdx="5" presStyleCnt="6">
        <dgm:presLayoutVars>
          <dgm:bulletEnabled val="1"/>
        </dgm:presLayoutVars>
      </dgm:prSet>
      <dgm:spPr/>
    </dgm:pt>
  </dgm:ptLst>
  <dgm:cxnLst>
    <dgm:cxn modelId="{08E36A01-BBD6-7949-A17B-F33E289685B8}" srcId="{C8D4856B-C784-47C2-B314-AF50E45F6066}" destId="{539883CA-4EA4-5E4E-85EA-4DF0FCC1B604}" srcOrd="5" destOrd="0" parTransId="{E08B7242-962B-AA4F-BDDC-651E3D204ED2}" sibTransId="{1BAE2593-9D76-E941-ADE7-C021B856E8EF}"/>
    <dgm:cxn modelId="{D0645E03-4188-4A01-B5A0-4F789224B192}" srcId="{C8D4856B-C784-47C2-B314-AF50E45F6066}" destId="{4857AB60-9142-42B0-8CD5-590DE56FBEB2}" srcOrd="0" destOrd="0" parTransId="{8015946E-33A2-4C97-9920-08359E78A711}" sibTransId="{944A6B07-2B1A-42F7-96E9-CE7B84CBA83E}"/>
    <dgm:cxn modelId="{7F104504-6A48-E14F-BA43-BD36DDDDE137}" type="presOf" srcId="{C8597603-CF3D-405C-9B45-61AE987391FC}" destId="{5BE8883E-6B28-B64E-BFFF-145279F65BB5}" srcOrd="0" destOrd="0" presId="urn:microsoft.com/office/officeart/2005/8/layout/bProcess4"/>
    <dgm:cxn modelId="{BE56621D-BA7B-B848-AF30-03E16E98C9F9}" type="presOf" srcId="{1A5DBE3D-0E31-4659-B9A3-44AA5918E7C5}" destId="{3F25759D-4975-2E41-82AD-35190DCF8373}" srcOrd="0" destOrd="0" presId="urn:microsoft.com/office/officeart/2005/8/layout/bProcess4"/>
    <dgm:cxn modelId="{FDB8BD3C-7ADB-FE49-BC89-C2BE1A7522F9}" type="presOf" srcId="{5495FDAD-8A11-B84C-B061-A50FF170AECE}" destId="{924612B1-5F46-9940-B397-DADD3E749098}" srcOrd="0" destOrd="0" presId="urn:microsoft.com/office/officeart/2005/8/layout/bProcess4"/>
    <dgm:cxn modelId="{A3919340-42C0-7140-B02D-6FB979794727}" srcId="{C8D4856B-C784-47C2-B314-AF50E45F6066}" destId="{9794F394-ADD2-8143-9953-F5E6CAB39FD5}" srcOrd="4" destOrd="0" parTransId="{3BE97C62-55DD-C84D-A032-402DDA026BAC}" sibTransId="{168AC45E-0C9B-E84A-9B9D-B5A7B3C33334}"/>
    <dgm:cxn modelId="{5A1B845D-A457-C740-9642-9D4778C5346C}" type="presOf" srcId="{FD59ABF6-8CAB-41A8-8D88-493C7A7AB2AE}" destId="{5739A2E1-8DDF-6241-886F-3331842B72BE}" srcOrd="0" destOrd="0" presId="urn:microsoft.com/office/officeart/2005/8/layout/bProcess4"/>
    <dgm:cxn modelId="{DE496062-E7EE-4B1B-B890-98EFA2C488F8}" srcId="{C8D4856B-C784-47C2-B314-AF50E45F6066}" destId="{C8597603-CF3D-405C-9B45-61AE987391FC}" srcOrd="2" destOrd="0" parTransId="{E4A77B7A-7588-4BC4-AFE3-EFB7031B1488}" sibTransId="{1A5DBE3D-0E31-4659-B9A3-44AA5918E7C5}"/>
    <dgm:cxn modelId="{C5FEB367-8175-4F4D-AB41-D5C8010A0FA2}" type="presOf" srcId="{944A6B07-2B1A-42F7-96E9-CE7B84CBA83E}" destId="{64299DD3-BA4C-D34A-A4A6-5CA03B17118F}" srcOrd="0" destOrd="0" presId="urn:microsoft.com/office/officeart/2005/8/layout/bProcess4"/>
    <dgm:cxn modelId="{22F1988E-520D-9541-8F1A-571547F5AD68}" type="presOf" srcId="{C8D4856B-C784-47C2-B314-AF50E45F6066}" destId="{20429CE7-AD6A-9944-ACA0-47615B49F24F}" srcOrd="0" destOrd="0" presId="urn:microsoft.com/office/officeart/2005/8/layout/bProcess4"/>
    <dgm:cxn modelId="{5AE17192-9535-E741-8EDE-D4AD57A177CF}" type="presOf" srcId="{9794F394-ADD2-8143-9953-F5E6CAB39FD5}" destId="{2BA032FA-3B1C-5841-A9C3-6E76C334208B}" srcOrd="0" destOrd="0" presId="urn:microsoft.com/office/officeart/2005/8/layout/bProcess4"/>
    <dgm:cxn modelId="{C9AB2196-B0CE-074F-8690-E29C231C7E3E}" type="presOf" srcId="{168AC45E-0C9B-E84A-9B9D-B5A7B3C33334}" destId="{76B88B3B-2642-AF4F-9457-EC7D19B31358}" srcOrd="0" destOrd="0" presId="urn:microsoft.com/office/officeart/2005/8/layout/bProcess4"/>
    <dgm:cxn modelId="{CE43D897-93B6-459F-9A5E-37EFF08C32C2}" srcId="{C8D4856B-C784-47C2-B314-AF50E45F6066}" destId="{FD59ABF6-8CAB-41A8-8D88-493C7A7AB2AE}" srcOrd="1" destOrd="0" parTransId="{5E898481-450A-49FA-AA0E-30D6C5E7584B}" sibTransId="{2F7602B2-7B1C-41C8-8DE7-8898A4F44884}"/>
    <dgm:cxn modelId="{0C0E0299-5F31-774A-A037-73D2FB241299}" type="presOf" srcId="{4857AB60-9142-42B0-8CD5-590DE56FBEB2}" destId="{9852E548-DB6C-034B-990C-D143F864E183}" srcOrd="0" destOrd="0" presId="urn:microsoft.com/office/officeart/2005/8/layout/bProcess4"/>
    <dgm:cxn modelId="{B4F704AB-42DD-ED4B-BFEC-C8D5723E881E}" type="presOf" srcId="{66D285F0-E82C-3D4F-8957-E63BBA8BDCD9}" destId="{F788DA26-45EB-1044-8B76-6D8CA4F61752}" srcOrd="0" destOrd="0" presId="urn:microsoft.com/office/officeart/2005/8/layout/bProcess4"/>
    <dgm:cxn modelId="{66B953C1-5EDD-C44D-9761-C76A4C6A5831}" type="presOf" srcId="{539883CA-4EA4-5E4E-85EA-4DF0FCC1B604}" destId="{2EDDC2A4-6396-AE4C-9BEE-740BA6887EC5}" srcOrd="0" destOrd="0" presId="urn:microsoft.com/office/officeart/2005/8/layout/bProcess4"/>
    <dgm:cxn modelId="{3511E8D9-EED8-0848-A9AB-F8196E112490}" srcId="{C8D4856B-C784-47C2-B314-AF50E45F6066}" destId="{5495FDAD-8A11-B84C-B061-A50FF170AECE}" srcOrd="3" destOrd="0" parTransId="{190B2B13-0F4A-2643-8A59-08CB03DD5348}" sibTransId="{66D285F0-E82C-3D4F-8957-E63BBA8BDCD9}"/>
    <dgm:cxn modelId="{5E2750EF-0962-F046-9F75-A9EC292BFD81}" type="presOf" srcId="{2F7602B2-7B1C-41C8-8DE7-8898A4F44884}" destId="{27C1D555-1B50-624E-A63E-748DBB738DE9}" srcOrd="0" destOrd="0" presId="urn:microsoft.com/office/officeart/2005/8/layout/bProcess4"/>
    <dgm:cxn modelId="{DA78B602-EF07-5244-B67E-DB63EE647BA0}" type="presParOf" srcId="{20429CE7-AD6A-9944-ACA0-47615B49F24F}" destId="{083DD14A-E865-9444-90BB-0A6776F9B9F9}" srcOrd="0" destOrd="0" presId="urn:microsoft.com/office/officeart/2005/8/layout/bProcess4"/>
    <dgm:cxn modelId="{A13DFBF4-1FA9-4E43-AA68-17BF150349D5}" type="presParOf" srcId="{083DD14A-E865-9444-90BB-0A6776F9B9F9}" destId="{95781DFF-B31A-6944-A5AE-310257895AC0}" srcOrd="0" destOrd="0" presId="urn:microsoft.com/office/officeart/2005/8/layout/bProcess4"/>
    <dgm:cxn modelId="{58C52018-C121-CE49-9AF9-170BA22E2960}" type="presParOf" srcId="{083DD14A-E865-9444-90BB-0A6776F9B9F9}" destId="{9852E548-DB6C-034B-990C-D143F864E183}" srcOrd="1" destOrd="0" presId="urn:microsoft.com/office/officeart/2005/8/layout/bProcess4"/>
    <dgm:cxn modelId="{6F90C060-EAB3-F041-BE93-E677E11B76A1}" type="presParOf" srcId="{20429CE7-AD6A-9944-ACA0-47615B49F24F}" destId="{64299DD3-BA4C-D34A-A4A6-5CA03B17118F}" srcOrd="1" destOrd="0" presId="urn:microsoft.com/office/officeart/2005/8/layout/bProcess4"/>
    <dgm:cxn modelId="{84F12975-82AA-C34B-9620-1EF4F26CB37A}" type="presParOf" srcId="{20429CE7-AD6A-9944-ACA0-47615B49F24F}" destId="{ABE675B0-6C0F-4842-A312-8397AFAD13AA}" srcOrd="2" destOrd="0" presId="urn:microsoft.com/office/officeart/2005/8/layout/bProcess4"/>
    <dgm:cxn modelId="{A7EFF336-6416-574F-9C24-107374A9C020}" type="presParOf" srcId="{ABE675B0-6C0F-4842-A312-8397AFAD13AA}" destId="{6DDF96EA-09E6-1942-A18A-A91F0E2C9C88}" srcOrd="0" destOrd="0" presId="urn:microsoft.com/office/officeart/2005/8/layout/bProcess4"/>
    <dgm:cxn modelId="{DCFF677C-5FC6-714E-938C-C3B4C79B5081}" type="presParOf" srcId="{ABE675B0-6C0F-4842-A312-8397AFAD13AA}" destId="{5739A2E1-8DDF-6241-886F-3331842B72BE}" srcOrd="1" destOrd="0" presId="urn:microsoft.com/office/officeart/2005/8/layout/bProcess4"/>
    <dgm:cxn modelId="{5979102B-89ED-9547-90B7-28F30A6867A8}" type="presParOf" srcId="{20429CE7-AD6A-9944-ACA0-47615B49F24F}" destId="{27C1D555-1B50-624E-A63E-748DBB738DE9}" srcOrd="3" destOrd="0" presId="urn:microsoft.com/office/officeart/2005/8/layout/bProcess4"/>
    <dgm:cxn modelId="{85D40BAF-0E62-3F43-B376-40D37708A692}" type="presParOf" srcId="{20429CE7-AD6A-9944-ACA0-47615B49F24F}" destId="{4CC43A26-112E-8745-AF28-C28E803EC7A4}" srcOrd="4" destOrd="0" presId="urn:microsoft.com/office/officeart/2005/8/layout/bProcess4"/>
    <dgm:cxn modelId="{C42D029F-A7BC-864C-A855-B88A6842BFC6}" type="presParOf" srcId="{4CC43A26-112E-8745-AF28-C28E803EC7A4}" destId="{DF97136C-C9F4-844B-9D81-9DBE7F382F76}" srcOrd="0" destOrd="0" presId="urn:microsoft.com/office/officeart/2005/8/layout/bProcess4"/>
    <dgm:cxn modelId="{A539A63B-37F5-964E-B058-BF70D33247A4}" type="presParOf" srcId="{4CC43A26-112E-8745-AF28-C28E803EC7A4}" destId="{5BE8883E-6B28-B64E-BFFF-145279F65BB5}" srcOrd="1" destOrd="0" presId="urn:microsoft.com/office/officeart/2005/8/layout/bProcess4"/>
    <dgm:cxn modelId="{37CD0BEF-5BF0-4349-99AC-CB82F2579BC8}" type="presParOf" srcId="{20429CE7-AD6A-9944-ACA0-47615B49F24F}" destId="{3F25759D-4975-2E41-82AD-35190DCF8373}" srcOrd="5" destOrd="0" presId="urn:microsoft.com/office/officeart/2005/8/layout/bProcess4"/>
    <dgm:cxn modelId="{3E0C4FAC-81E5-404B-88A6-D749F162F21D}" type="presParOf" srcId="{20429CE7-AD6A-9944-ACA0-47615B49F24F}" destId="{F08BEA60-7B0E-C845-A89D-68941024392A}" srcOrd="6" destOrd="0" presId="urn:microsoft.com/office/officeart/2005/8/layout/bProcess4"/>
    <dgm:cxn modelId="{795D80EF-BA54-F947-9491-8F236CD67E29}" type="presParOf" srcId="{F08BEA60-7B0E-C845-A89D-68941024392A}" destId="{4983151D-9629-4F4A-9110-72F90CBBD68A}" srcOrd="0" destOrd="0" presId="urn:microsoft.com/office/officeart/2005/8/layout/bProcess4"/>
    <dgm:cxn modelId="{E1C61E71-A6CA-5D4F-A45C-C2EF8961A565}" type="presParOf" srcId="{F08BEA60-7B0E-C845-A89D-68941024392A}" destId="{924612B1-5F46-9940-B397-DADD3E749098}" srcOrd="1" destOrd="0" presId="urn:microsoft.com/office/officeart/2005/8/layout/bProcess4"/>
    <dgm:cxn modelId="{C01CEF62-15F5-4E45-8A0F-53D15434334F}" type="presParOf" srcId="{20429CE7-AD6A-9944-ACA0-47615B49F24F}" destId="{F788DA26-45EB-1044-8B76-6D8CA4F61752}" srcOrd="7" destOrd="0" presId="urn:microsoft.com/office/officeart/2005/8/layout/bProcess4"/>
    <dgm:cxn modelId="{E9A7813A-B37F-7841-80B8-702072211D2E}" type="presParOf" srcId="{20429CE7-AD6A-9944-ACA0-47615B49F24F}" destId="{B674BA5D-EE7D-A341-A731-7C9688AEBAAA}" srcOrd="8" destOrd="0" presId="urn:microsoft.com/office/officeart/2005/8/layout/bProcess4"/>
    <dgm:cxn modelId="{9C30CAE2-5CA0-2A46-AF9D-392900485C39}" type="presParOf" srcId="{B674BA5D-EE7D-A341-A731-7C9688AEBAAA}" destId="{B0F54637-1226-6A40-987F-51E1E84BB218}" srcOrd="0" destOrd="0" presId="urn:microsoft.com/office/officeart/2005/8/layout/bProcess4"/>
    <dgm:cxn modelId="{9E01DB56-4B12-B045-89B7-960FCA95CA37}" type="presParOf" srcId="{B674BA5D-EE7D-A341-A731-7C9688AEBAAA}" destId="{2BA032FA-3B1C-5841-A9C3-6E76C334208B}" srcOrd="1" destOrd="0" presId="urn:microsoft.com/office/officeart/2005/8/layout/bProcess4"/>
    <dgm:cxn modelId="{7CFE481D-894B-F743-94E6-2108D25A5990}" type="presParOf" srcId="{20429CE7-AD6A-9944-ACA0-47615B49F24F}" destId="{76B88B3B-2642-AF4F-9457-EC7D19B31358}" srcOrd="9" destOrd="0" presId="urn:microsoft.com/office/officeart/2005/8/layout/bProcess4"/>
    <dgm:cxn modelId="{EAE2EB25-876D-9F4E-B74C-11FFE645369E}" type="presParOf" srcId="{20429CE7-AD6A-9944-ACA0-47615B49F24F}" destId="{A810D62B-6536-E741-9D5E-A4D779CE51B8}" srcOrd="10" destOrd="0" presId="urn:microsoft.com/office/officeart/2005/8/layout/bProcess4"/>
    <dgm:cxn modelId="{CC672456-6AB2-0644-BD07-6DB0F4FC3770}" type="presParOf" srcId="{A810D62B-6536-E741-9D5E-A4D779CE51B8}" destId="{6666C819-841D-AD42-A2A0-2E288F5702FD}" srcOrd="0" destOrd="0" presId="urn:microsoft.com/office/officeart/2005/8/layout/bProcess4"/>
    <dgm:cxn modelId="{CC3A2D8C-06F0-E144-9603-014DC7A02BAA}" type="presParOf" srcId="{A810D62B-6536-E741-9D5E-A4D779CE51B8}" destId="{2EDDC2A4-6396-AE4C-9BEE-740BA6887EC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01BB9D-73AF-4998-AF56-E29C625DE770}" type="doc">
      <dgm:prSet loTypeId="urn:microsoft.com/office/officeart/2005/8/layout/vProcess5" loCatId="list" qsTypeId="urn:microsoft.com/office/officeart/2005/8/quickstyle/simple1" qsCatId="simple" csTypeId="urn:microsoft.com/office/officeart/2005/8/colors/colorful2" csCatId="colorful" phldr="1"/>
      <dgm:spPr/>
      <dgm:t>
        <a:bodyPr/>
        <a:lstStyle/>
        <a:p>
          <a:endParaRPr lang="en-US"/>
        </a:p>
      </dgm:t>
    </dgm:pt>
    <dgm:pt modelId="{DD768BD0-7C6B-46BF-AA59-308BE792B66E}">
      <dgm:prSet custT="1"/>
      <dgm:spPr/>
      <dgm:t>
        <a:bodyPr/>
        <a:lstStyle/>
        <a:p>
          <a:r>
            <a:rPr lang="en-US" sz="1400" dirty="0"/>
            <a:t>Discuss all health and safety concerns with your Qualified Professional (QP)</a:t>
          </a:r>
        </a:p>
      </dgm:t>
    </dgm:pt>
    <dgm:pt modelId="{CC592FAC-D80F-4076-BF1E-7342BC9EAEDD}" type="parTrans" cxnId="{8D53179D-1F68-494D-BFBD-02055370F7B8}">
      <dgm:prSet/>
      <dgm:spPr/>
      <dgm:t>
        <a:bodyPr/>
        <a:lstStyle/>
        <a:p>
          <a:endParaRPr lang="en-US"/>
        </a:p>
      </dgm:t>
    </dgm:pt>
    <dgm:pt modelId="{8B0685CF-C19D-4315-A2E2-B9D640239DE7}" type="sibTrans" cxnId="{8D53179D-1F68-494D-BFBD-02055370F7B8}">
      <dgm:prSet/>
      <dgm:spPr/>
      <dgm:t>
        <a:bodyPr/>
        <a:lstStyle/>
        <a:p>
          <a:endParaRPr lang="en-US" dirty="0"/>
        </a:p>
      </dgm:t>
    </dgm:pt>
    <dgm:pt modelId="{F807B72D-0DDB-474A-A8AF-48F8F580A19E}">
      <dgm:prSet custT="1"/>
      <dgm:spPr/>
      <dgm:t>
        <a:bodyPr/>
        <a:lstStyle/>
        <a:p>
          <a:r>
            <a:rPr lang="en-US" sz="1400" dirty="0"/>
            <a:t>If the QP feels that a restriction might help the client, they can bring that information to the attention of the treatment team. </a:t>
          </a:r>
        </a:p>
      </dgm:t>
    </dgm:pt>
    <dgm:pt modelId="{CA83D325-1642-4B9B-8E75-09DAC338AC41}" type="parTrans" cxnId="{EF0204B1-B2DC-4DFE-A1C3-A44E164C8C14}">
      <dgm:prSet/>
      <dgm:spPr/>
      <dgm:t>
        <a:bodyPr/>
        <a:lstStyle/>
        <a:p>
          <a:endParaRPr lang="en-US"/>
        </a:p>
      </dgm:t>
    </dgm:pt>
    <dgm:pt modelId="{4F6C9D4C-E541-4A62-98A3-95F05F4CA3E3}" type="sibTrans" cxnId="{EF0204B1-B2DC-4DFE-A1C3-A44E164C8C14}">
      <dgm:prSet/>
      <dgm:spPr/>
      <dgm:t>
        <a:bodyPr/>
        <a:lstStyle/>
        <a:p>
          <a:endParaRPr lang="en-US" dirty="0"/>
        </a:p>
      </dgm:t>
    </dgm:pt>
    <dgm:pt modelId="{2706459F-1BA4-4013-A9C4-D086FF7FF211}">
      <dgm:prSet custT="1"/>
      <dgm:spPr/>
      <dgm:t>
        <a:bodyPr/>
        <a:lstStyle/>
        <a:p>
          <a:r>
            <a:rPr lang="en-US" sz="1400" dirty="0"/>
            <a:t>If the restriction is related to behavior, the treatment team may suggest the client receive Specialized Consultative Services (SCS). Then a psychologist or other behavior professional writes a behavior plan for the team to follow. Behavior data is gathered so that the continued use is assessed. </a:t>
          </a:r>
        </a:p>
      </dgm:t>
    </dgm:pt>
    <dgm:pt modelId="{3B096BD9-1C72-42D7-96C4-ACF6CB86486E}" type="parTrans" cxnId="{253AB58C-AB20-40A1-8B43-F0A1DF6EE138}">
      <dgm:prSet/>
      <dgm:spPr/>
      <dgm:t>
        <a:bodyPr/>
        <a:lstStyle/>
        <a:p>
          <a:endParaRPr lang="en-US"/>
        </a:p>
      </dgm:t>
    </dgm:pt>
    <dgm:pt modelId="{01163117-3DFD-4EF1-8DBA-0939D1DBB8A7}" type="sibTrans" cxnId="{253AB58C-AB20-40A1-8B43-F0A1DF6EE138}">
      <dgm:prSet/>
      <dgm:spPr/>
      <dgm:t>
        <a:bodyPr/>
        <a:lstStyle/>
        <a:p>
          <a:endParaRPr lang="en-US" dirty="0"/>
        </a:p>
      </dgm:t>
    </dgm:pt>
    <dgm:pt modelId="{2DB969F9-488F-4A9E-A596-B303E4B4757F}">
      <dgm:prSet/>
      <dgm:spPr/>
      <dgm:t>
        <a:bodyPr/>
        <a:lstStyle/>
        <a:p>
          <a:r>
            <a:rPr lang="en-US" dirty="0"/>
            <a:t>The restriction, developed by the treatment team (and psychologist when needed), must be written and submitted to the HRC for approval. The guardian, the QP, and the HRC representative must sign the behavior plan /restrictive guidelines and agree to it. </a:t>
          </a:r>
        </a:p>
      </dgm:t>
    </dgm:pt>
    <dgm:pt modelId="{F1DCEDEC-947C-4905-9080-54D03B2F038D}" type="parTrans" cxnId="{0AE10AE3-B832-4990-9F8D-39BC4A0C330F}">
      <dgm:prSet/>
      <dgm:spPr/>
      <dgm:t>
        <a:bodyPr/>
        <a:lstStyle/>
        <a:p>
          <a:endParaRPr lang="en-US"/>
        </a:p>
      </dgm:t>
    </dgm:pt>
    <dgm:pt modelId="{6910ABF1-436C-4515-81B2-F9661905A40C}" type="sibTrans" cxnId="{0AE10AE3-B832-4990-9F8D-39BC4A0C330F}">
      <dgm:prSet/>
      <dgm:spPr/>
      <dgm:t>
        <a:bodyPr/>
        <a:lstStyle/>
        <a:p>
          <a:endParaRPr lang="en-US"/>
        </a:p>
      </dgm:t>
    </dgm:pt>
    <dgm:pt modelId="{BBCB2F79-3014-484A-97E6-E1A2D59A94B3}" type="pres">
      <dgm:prSet presAssocID="{BD01BB9D-73AF-4998-AF56-E29C625DE770}" presName="outerComposite" presStyleCnt="0">
        <dgm:presLayoutVars>
          <dgm:chMax val="5"/>
          <dgm:dir/>
          <dgm:resizeHandles val="exact"/>
        </dgm:presLayoutVars>
      </dgm:prSet>
      <dgm:spPr/>
    </dgm:pt>
    <dgm:pt modelId="{352526B9-1A7E-F34B-881A-57754390F86C}" type="pres">
      <dgm:prSet presAssocID="{BD01BB9D-73AF-4998-AF56-E29C625DE770}" presName="dummyMaxCanvas" presStyleCnt="0">
        <dgm:presLayoutVars/>
      </dgm:prSet>
      <dgm:spPr/>
    </dgm:pt>
    <dgm:pt modelId="{4DB75E48-85D5-3D4D-A5D1-4B096F2CF558}" type="pres">
      <dgm:prSet presAssocID="{BD01BB9D-73AF-4998-AF56-E29C625DE770}" presName="FourNodes_1" presStyleLbl="node1" presStyleIdx="0" presStyleCnt="4">
        <dgm:presLayoutVars>
          <dgm:bulletEnabled val="1"/>
        </dgm:presLayoutVars>
      </dgm:prSet>
      <dgm:spPr/>
    </dgm:pt>
    <dgm:pt modelId="{3145DBFA-A903-CF42-A160-5057E9BFB195}" type="pres">
      <dgm:prSet presAssocID="{BD01BB9D-73AF-4998-AF56-E29C625DE770}" presName="FourNodes_2" presStyleLbl="node1" presStyleIdx="1" presStyleCnt="4">
        <dgm:presLayoutVars>
          <dgm:bulletEnabled val="1"/>
        </dgm:presLayoutVars>
      </dgm:prSet>
      <dgm:spPr/>
    </dgm:pt>
    <dgm:pt modelId="{2C27D94E-22A7-E948-A75E-9FEE9F322E94}" type="pres">
      <dgm:prSet presAssocID="{BD01BB9D-73AF-4998-AF56-E29C625DE770}" presName="FourNodes_3" presStyleLbl="node1" presStyleIdx="2" presStyleCnt="4">
        <dgm:presLayoutVars>
          <dgm:bulletEnabled val="1"/>
        </dgm:presLayoutVars>
      </dgm:prSet>
      <dgm:spPr/>
    </dgm:pt>
    <dgm:pt modelId="{AA41849C-164D-EB4E-821B-A8663966592A}" type="pres">
      <dgm:prSet presAssocID="{BD01BB9D-73AF-4998-AF56-E29C625DE770}" presName="FourNodes_4" presStyleLbl="node1" presStyleIdx="3" presStyleCnt="4">
        <dgm:presLayoutVars>
          <dgm:bulletEnabled val="1"/>
        </dgm:presLayoutVars>
      </dgm:prSet>
      <dgm:spPr/>
    </dgm:pt>
    <dgm:pt modelId="{46E07389-4EB5-B247-859E-9024C3E7F028}" type="pres">
      <dgm:prSet presAssocID="{BD01BB9D-73AF-4998-AF56-E29C625DE770}" presName="FourConn_1-2" presStyleLbl="fgAccFollowNode1" presStyleIdx="0" presStyleCnt="3">
        <dgm:presLayoutVars>
          <dgm:bulletEnabled val="1"/>
        </dgm:presLayoutVars>
      </dgm:prSet>
      <dgm:spPr/>
    </dgm:pt>
    <dgm:pt modelId="{19595178-2881-0F41-8492-6D79D6F430C3}" type="pres">
      <dgm:prSet presAssocID="{BD01BB9D-73AF-4998-AF56-E29C625DE770}" presName="FourConn_2-3" presStyleLbl="fgAccFollowNode1" presStyleIdx="1" presStyleCnt="3">
        <dgm:presLayoutVars>
          <dgm:bulletEnabled val="1"/>
        </dgm:presLayoutVars>
      </dgm:prSet>
      <dgm:spPr/>
    </dgm:pt>
    <dgm:pt modelId="{9B6F3D8B-DA63-CF44-A1D5-0F38ABE637DC}" type="pres">
      <dgm:prSet presAssocID="{BD01BB9D-73AF-4998-AF56-E29C625DE770}" presName="FourConn_3-4" presStyleLbl="fgAccFollowNode1" presStyleIdx="2" presStyleCnt="3">
        <dgm:presLayoutVars>
          <dgm:bulletEnabled val="1"/>
        </dgm:presLayoutVars>
      </dgm:prSet>
      <dgm:spPr/>
    </dgm:pt>
    <dgm:pt modelId="{F06B0E26-898A-0B4F-8074-828E6813F70A}" type="pres">
      <dgm:prSet presAssocID="{BD01BB9D-73AF-4998-AF56-E29C625DE770}" presName="FourNodes_1_text" presStyleLbl="node1" presStyleIdx="3" presStyleCnt="4">
        <dgm:presLayoutVars>
          <dgm:bulletEnabled val="1"/>
        </dgm:presLayoutVars>
      </dgm:prSet>
      <dgm:spPr/>
    </dgm:pt>
    <dgm:pt modelId="{0B2391A4-AC80-424B-9D1E-BFF5BEE15F1B}" type="pres">
      <dgm:prSet presAssocID="{BD01BB9D-73AF-4998-AF56-E29C625DE770}" presName="FourNodes_2_text" presStyleLbl="node1" presStyleIdx="3" presStyleCnt="4">
        <dgm:presLayoutVars>
          <dgm:bulletEnabled val="1"/>
        </dgm:presLayoutVars>
      </dgm:prSet>
      <dgm:spPr/>
    </dgm:pt>
    <dgm:pt modelId="{C002E60D-2455-C64E-9310-49321440B16C}" type="pres">
      <dgm:prSet presAssocID="{BD01BB9D-73AF-4998-AF56-E29C625DE770}" presName="FourNodes_3_text" presStyleLbl="node1" presStyleIdx="3" presStyleCnt="4">
        <dgm:presLayoutVars>
          <dgm:bulletEnabled val="1"/>
        </dgm:presLayoutVars>
      </dgm:prSet>
      <dgm:spPr/>
    </dgm:pt>
    <dgm:pt modelId="{0BBC38CD-962D-614A-98A8-CAE0322FC8D2}" type="pres">
      <dgm:prSet presAssocID="{BD01BB9D-73AF-4998-AF56-E29C625DE770}" presName="FourNodes_4_text" presStyleLbl="node1" presStyleIdx="3" presStyleCnt="4">
        <dgm:presLayoutVars>
          <dgm:bulletEnabled val="1"/>
        </dgm:presLayoutVars>
      </dgm:prSet>
      <dgm:spPr/>
    </dgm:pt>
  </dgm:ptLst>
  <dgm:cxnLst>
    <dgm:cxn modelId="{C14AF289-B6A0-264E-A99C-94E63912ABA9}" type="presOf" srcId="{01163117-3DFD-4EF1-8DBA-0939D1DBB8A7}" destId="{9B6F3D8B-DA63-CF44-A1D5-0F38ABE637DC}" srcOrd="0" destOrd="0" presId="urn:microsoft.com/office/officeart/2005/8/layout/vProcess5"/>
    <dgm:cxn modelId="{6CD3908B-E9D8-DE48-B5C1-9FB04D668B8C}" type="presOf" srcId="{8B0685CF-C19D-4315-A2E2-B9D640239DE7}" destId="{46E07389-4EB5-B247-859E-9024C3E7F028}" srcOrd="0" destOrd="0" presId="urn:microsoft.com/office/officeart/2005/8/layout/vProcess5"/>
    <dgm:cxn modelId="{253AB58C-AB20-40A1-8B43-F0A1DF6EE138}" srcId="{BD01BB9D-73AF-4998-AF56-E29C625DE770}" destId="{2706459F-1BA4-4013-A9C4-D086FF7FF211}" srcOrd="2" destOrd="0" parTransId="{3B096BD9-1C72-42D7-96C4-ACF6CB86486E}" sibTransId="{01163117-3DFD-4EF1-8DBA-0939D1DBB8A7}"/>
    <dgm:cxn modelId="{D4488B92-F3BF-A444-80D9-A9DA44446321}" type="presOf" srcId="{DD768BD0-7C6B-46BF-AA59-308BE792B66E}" destId="{4DB75E48-85D5-3D4D-A5D1-4B096F2CF558}" srcOrd="0" destOrd="0" presId="urn:microsoft.com/office/officeart/2005/8/layout/vProcess5"/>
    <dgm:cxn modelId="{508EA59C-B94F-4D42-8CCB-DE937662F8DB}" type="presOf" srcId="{F807B72D-0DDB-474A-A8AF-48F8F580A19E}" destId="{0B2391A4-AC80-424B-9D1E-BFF5BEE15F1B}" srcOrd="1" destOrd="0" presId="urn:microsoft.com/office/officeart/2005/8/layout/vProcess5"/>
    <dgm:cxn modelId="{8D53179D-1F68-494D-BFBD-02055370F7B8}" srcId="{BD01BB9D-73AF-4998-AF56-E29C625DE770}" destId="{DD768BD0-7C6B-46BF-AA59-308BE792B66E}" srcOrd="0" destOrd="0" parTransId="{CC592FAC-D80F-4076-BF1E-7342BC9EAEDD}" sibTransId="{8B0685CF-C19D-4315-A2E2-B9D640239DE7}"/>
    <dgm:cxn modelId="{EF0204B1-B2DC-4DFE-A1C3-A44E164C8C14}" srcId="{BD01BB9D-73AF-4998-AF56-E29C625DE770}" destId="{F807B72D-0DDB-474A-A8AF-48F8F580A19E}" srcOrd="1" destOrd="0" parTransId="{CA83D325-1642-4B9B-8E75-09DAC338AC41}" sibTransId="{4F6C9D4C-E541-4A62-98A3-95F05F4CA3E3}"/>
    <dgm:cxn modelId="{11C08EB9-346B-C74A-BDF4-09E69127D8CA}" type="presOf" srcId="{4F6C9D4C-E541-4A62-98A3-95F05F4CA3E3}" destId="{19595178-2881-0F41-8492-6D79D6F430C3}" srcOrd="0" destOrd="0" presId="urn:microsoft.com/office/officeart/2005/8/layout/vProcess5"/>
    <dgm:cxn modelId="{07F590BB-1807-2C4F-9546-6D60CA0A303A}" type="presOf" srcId="{2706459F-1BA4-4013-A9C4-D086FF7FF211}" destId="{C002E60D-2455-C64E-9310-49321440B16C}" srcOrd="1" destOrd="0" presId="urn:microsoft.com/office/officeart/2005/8/layout/vProcess5"/>
    <dgm:cxn modelId="{752CCFBD-BB46-E740-AB54-EF96E09364AC}" type="presOf" srcId="{2DB969F9-488F-4A9E-A596-B303E4B4757F}" destId="{0BBC38CD-962D-614A-98A8-CAE0322FC8D2}" srcOrd="1" destOrd="0" presId="urn:microsoft.com/office/officeart/2005/8/layout/vProcess5"/>
    <dgm:cxn modelId="{029BA7BE-1B36-8846-A3B7-A23E441E9D4F}" type="presOf" srcId="{BD01BB9D-73AF-4998-AF56-E29C625DE770}" destId="{BBCB2F79-3014-484A-97E6-E1A2D59A94B3}" srcOrd="0" destOrd="0" presId="urn:microsoft.com/office/officeart/2005/8/layout/vProcess5"/>
    <dgm:cxn modelId="{3E3DEBCD-DFAE-9445-9C73-FA92E5B04284}" type="presOf" srcId="{DD768BD0-7C6B-46BF-AA59-308BE792B66E}" destId="{F06B0E26-898A-0B4F-8074-828E6813F70A}" srcOrd="1" destOrd="0" presId="urn:microsoft.com/office/officeart/2005/8/layout/vProcess5"/>
    <dgm:cxn modelId="{1A7F81CE-44B8-1B4D-B2BA-B6F6871A28B4}" type="presOf" srcId="{2DB969F9-488F-4A9E-A596-B303E4B4757F}" destId="{AA41849C-164D-EB4E-821B-A8663966592A}" srcOrd="0" destOrd="0" presId="urn:microsoft.com/office/officeart/2005/8/layout/vProcess5"/>
    <dgm:cxn modelId="{0AE10AE3-B832-4990-9F8D-39BC4A0C330F}" srcId="{BD01BB9D-73AF-4998-AF56-E29C625DE770}" destId="{2DB969F9-488F-4A9E-A596-B303E4B4757F}" srcOrd="3" destOrd="0" parTransId="{F1DCEDEC-947C-4905-9080-54D03B2F038D}" sibTransId="{6910ABF1-436C-4515-81B2-F9661905A40C}"/>
    <dgm:cxn modelId="{44EE18E5-634A-FE4F-A770-EA2B7BE06902}" type="presOf" srcId="{F807B72D-0DDB-474A-A8AF-48F8F580A19E}" destId="{3145DBFA-A903-CF42-A160-5057E9BFB195}" srcOrd="0" destOrd="0" presId="urn:microsoft.com/office/officeart/2005/8/layout/vProcess5"/>
    <dgm:cxn modelId="{F9F82AF1-0B4D-6841-AA8D-CAB9BE563C90}" type="presOf" srcId="{2706459F-1BA4-4013-A9C4-D086FF7FF211}" destId="{2C27D94E-22A7-E948-A75E-9FEE9F322E94}" srcOrd="0" destOrd="0" presId="urn:microsoft.com/office/officeart/2005/8/layout/vProcess5"/>
    <dgm:cxn modelId="{B88C6864-7109-FD4C-9C23-5522279397EB}" type="presParOf" srcId="{BBCB2F79-3014-484A-97E6-E1A2D59A94B3}" destId="{352526B9-1A7E-F34B-881A-57754390F86C}" srcOrd="0" destOrd="0" presId="urn:microsoft.com/office/officeart/2005/8/layout/vProcess5"/>
    <dgm:cxn modelId="{1F790138-2CCB-E64A-96BA-62790E0AA6A7}" type="presParOf" srcId="{BBCB2F79-3014-484A-97E6-E1A2D59A94B3}" destId="{4DB75E48-85D5-3D4D-A5D1-4B096F2CF558}" srcOrd="1" destOrd="0" presId="urn:microsoft.com/office/officeart/2005/8/layout/vProcess5"/>
    <dgm:cxn modelId="{134379CC-270A-474C-96BA-4C5370731BE4}" type="presParOf" srcId="{BBCB2F79-3014-484A-97E6-E1A2D59A94B3}" destId="{3145DBFA-A903-CF42-A160-5057E9BFB195}" srcOrd="2" destOrd="0" presId="urn:microsoft.com/office/officeart/2005/8/layout/vProcess5"/>
    <dgm:cxn modelId="{66130F0D-499B-8F4E-9014-499C26BEAC40}" type="presParOf" srcId="{BBCB2F79-3014-484A-97E6-E1A2D59A94B3}" destId="{2C27D94E-22A7-E948-A75E-9FEE9F322E94}" srcOrd="3" destOrd="0" presId="urn:microsoft.com/office/officeart/2005/8/layout/vProcess5"/>
    <dgm:cxn modelId="{F2241D5A-5C87-814E-8FF9-C722D8966CB9}" type="presParOf" srcId="{BBCB2F79-3014-484A-97E6-E1A2D59A94B3}" destId="{AA41849C-164D-EB4E-821B-A8663966592A}" srcOrd="4" destOrd="0" presId="urn:microsoft.com/office/officeart/2005/8/layout/vProcess5"/>
    <dgm:cxn modelId="{A3E2ACF8-B51B-6B4F-8260-D282E50E2834}" type="presParOf" srcId="{BBCB2F79-3014-484A-97E6-E1A2D59A94B3}" destId="{46E07389-4EB5-B247-859E-9024C3E7F028}" srcOrd="5" destOrd="0" presId="urn:microsoft.com/office/officeart/2005/8/layout/vProcess5"/>
    <dgm:cxn modelId="{49EAF252-4EA6-FA4D-A69A-436F9B4D7CEB}" type="presParOf" srcId="{BBCB2F79-3014-484A-97E6-E1A2D59A94B3}" destId="{19595178-2881-0F41-8492-6D79D6F430C3}" srcOrd="6" destOrd="0" presId="urn:microsoft.com/office/officeart/2005/8/layout/vProcess5"/>
    <dgm:cxn modelId="{6BEC669F-68BA-0848-B56E-26FB69BE4546}" type="presParOf" srcId="{BBCB2F79-3014-484A-97E6-E1A2D59A94B3}" destId="{9B6F3D8B-DA63-CF44-A1D5-0F38ABE637DC}" srcOrd="7" destOrd="0" presId="urn:microsoft.com/office/officeart/2005/8/layout/vProcess5"/>
    <dgm:cxn modelId="{233A33AA-7839-8144-BF81-A95285B5D5AF}" type="presParOf" srcId="{BBCB2F79-3014-484A-97E6-E1A2D59A94B3}" destId="{F06B0E26-898A-0B4F-8074-828E6813F70A}" srcOrd="8" destOrd="0" presId="urn:microsoft.com/office/officeart/2005/8/layout/vProcess5"/>
    <dgm:cxn modelId="{138F2128-25B7-2A42-AF12-8F33FC857B6F}" type="presParOf" srcId="{BBCB2F79-3014-484A-97E6-E1A2D59A94B3}" destId="{0B2391A4-AC80-424B-9D1E-BFF5BEE15F1B}" srcOrd="9" destOrd="0" presId="urn:microsoft.com/office/officeart/2005/8/layout/vProcess5"/>
    <dgm:cxn modelId="{3C2C1680-DBE9-DF41-9F75-EDC3A627327A}" type="presParOf" srcId="{BBCB2F79-3014-484A-97E6-E1A2D59A94B3}" destId="{C002E60D-2455-C64E-9310-49321440B16C}" srcOrd="10" destOrd="0" presId="urn:microsoft.com/office/officeart/2005/8/layout/vProcess5"/>
    <dgm:cxn modelId="{C7622765-FCB7-0340-B9F9-BBFEF90FD0E0}" type="presParOf" srcId="{BBCB2F79-3014-484A-97E6-E1A2D59A94B3}" destId="{0BBC38CD-962D-614A-98A8-CAE0322FC8D2}"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569528-98BF-4FEF-8B80-90277A15F33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1340F66-CF43-42FA-91E0-BBE0309866B5}">
      <dgm:prSet/>
      <dgm:spPr/>
      <dgm:t>
        <a:bodyPr/>
        <a:lstStyle/>
        <a:p>
          <a:r>
            <a:rPr lang="en-US" dirty="0"/>
            <a:t>Restrictions are only approved for 90 days. </a:t>
          </a:r>
        </a:p>
      </dgm:t>
    </dgm:pt>
    <dgm:pt modelId="{E7EFBCA8-891C-4D1A-A1F0-454C2609119A}" type="parTrans" cxnId="{D96105B1-7000-4B70-A029-C66AA004C7CA}">
      <dgm:prSet/>
      <dgm:spPr/>
      <dgm:t>
        <a:bodyPr/>
        <a:lstStyle/>
        <a:p>
          <a:endParaRPr lang="en-US"/>
        </a:p>
      </dgm:t>
    </dgm:pt>
    <dgm:pt modelId="{C2A1A8C4-E9E9-49D6-9697-388EA3AD2005}" type="sibTrans" cxnId="{D96105B1-7000-4B70-A029-C66AA004C7CA}">
      <dgm:prSet/>
      <dgm:spPr/>
      <dgm:t>
        <a:bodyPr/>
        <a:lstStyle/>
        <a:p>
          <a:endParaRPr lang="en-US"/>
        </a:p>
      </dgm:t>
    </dgm:pt>
    <dgm:pt modelId="{F6DB8184-E0B4-4E26-BD80-F1E77D37FA73}">
      <dgm:prSet/>
      <dgm:spPr/>
      <dgm:t>
        <a:bodyPr/>
        <a:lstStyle/>
        <a:p>
          <a:r>
            <a:rPr lang="en-US" dirty="0"/>
            <a:t>Behavior data must be gathered to show evidence of continued need</a:t>
          </a:r>
        </a:p>
      </dgm:t>
    </dgm:pt>
    <dgm:pt modelId="{ACC5A5B9-E784-40C1-AFB3-2BD3FA390BBC}" type="parTrans" cxnId="{862CD0DA-CB92-4E0B-9A2F-2710B8C8E8D9}">
      <dgm:prSet/>
      <dgm:spPr/>
      <dgm:t>
        <a:bodyPr/>
        <a:lstStyle/>
        <a:p>
          <a:endParaRPr lang="en-US"/>
        </a:p>
      </dgm:t>
    </dgm:pt>
    <dgm:pt modelId="{7B3131C2-FFEA-4311-886C-9127CFBECC63}" type="sibTrans" cxnId="{862CD0DA-CB92-4E0B-9A2F-2710B8C8E8D9}">
      <dgm:prSet/>
      <dgm:spPr/>
      <dgm:t>
        <a:bodyPr/>
        <a:lstStyle/>
        <a:p>
          <a:endParaRPr lang="en-US"/>
        </a:p>
      </dgm:t>
    </dgm:pt>
    <dgm:pt modelId="{D4133CE4-6FF2-45FC-82A5-D2FD79BA5658}">
      <dgm:prSet/>
      <dgm:spPr/>
      <dgm:t>
        <a:bodyPr/>
        <a:lstStyle/>
        <a:p>
          <a:r>
            <a:rPr lang="en-US" dirty="0"/>
            <a:t>Treatment team assesses the need for continued restriction, in order to request the restriction to be renewed by the HRC</a:t>
          </a:r>
        </a:p>
      </dgm:t>
    </dgm:pt>
    <dgm:pt modelId="{49B22E10-B7BC-4722-9DA3-9094731C1B39}" type="parTrans" cxnId="{B3228228-8C45-431F-BB94-7EF2D0434048}">
      <dgm:prSet/>
      <dgm:spPr/>
      <dgm:t>
        <a:bodyPr/>
        <a:lstStyle/>
        <a:p>
          <a:endParaRPr lang="en-US"/>
        </a:p>
      </dgm:t>
    </dgm:pt>
    <dgm:pt modelId="{85423DAB-D76D-44DC-BE54-1B307CCE0880}" type="sibTrans" cxnId="{B3228228-8C45-431F-BB94-7EF2D0434048}">
      <dgm:prSet/>
      <dgm:spPr/>
      <dgm:t>
        <a:bodyPr/>
        <a:lstStyle/>
        <a:p>
          <a:endParaRPr lang="en-US"/>
        </a:p>
      </dgm:t>
    </dgm:pt>
    <dgm:pt modelId="{D6FD7617-53AC-42E5-A83A-28B83A172021}">
      <dgm:prSet/>
      <dgm:spPr/>
      <dgm:t>
        <a:bodyPr/>
        <a:lstStyle/>
        <a:p>
          <a:r>
            <a:rPr lang="en-US" dirty="0"/>
            <a:t>The HRC will review this information in order to approve the restriction for another 90 days.</a:t>
          </a:r>
        </a:p>
      </dgm:t>
    </dgm:pt>
    <dgm:pt modelId="{602B12E9-F3A8-4BDF-AA1C-C07D5CB9FBE9}" type="parTrans" cxnId="{59BBABA1-414B-4F96-A94E-EBBCDF77489C}">
      <dgm:prSet/>
      <dgm:spPr/>
      <dgm:t>
        <a:bodyPr/>
        <a:lstStyle/>
        <a:p>
          <a:endParaRPr lang="en-US"/>
        </a:p>
      </dgm:t>
    </dgm:pt>
    <dgm:pt modelId="{1B42A843-9CA1-4395-AC3F-EE7966D4798A}" type="sibTrans" cxnId="{59BBABA1-414B-4F96-A94E-EBBCDF77489C}">
      <dgm:prSet/>
      <dgm:spPr/>
      <dgm:t>
        <a:bodyPr/>
        <a:lstStyle/>
        <a:p>
          <a:endParaRPr lang="en-US"/>
        </a:p>
      </dgm:t>
    </dgm:pt>
    <dgm:pt modelId="{22974AE8-4144-A744-B8CA-06ED64B37D89}" type="pres">
      <dgm:prSet presAssocID="{1C569528-98BF-4FEF-8B80-90277A15F337}" presName="diagram" presStyleCnt="0">
        <dgm:presLayoutVars>
          <dgm:dir/>
          <dgm:resizeHandles val="exact"/>
        </dgm:presLayoutVars>
      </dgm:prSet>
      <dgm:spPr/>
    </dgm:pt>
    <dgm:pt modelId="{EAE51204-94C7-9F4E-B4CB-E334585FC5EB}" type="pres">
      <dgm:prSet presAssocID="{C1340F66-CF43-42FA-91E0-BBE0309866B5}" presName="node" presStyleLbl="node1" presStyleIdx="0" presStyleCnt="4">
        <dgm:presLayoutVars>
          <dgm:bulletEnabled val="1"/>
        </dgm:presLayoutVars>
      </dgm:prSet>
      <dgm:spPr/>
    </dgm:pt>
    <dgm:pt modelId="{DF7228B6-CE5D-0B45-9484-3AEE4DFFB141}" type="pres">
      <dgm:prSet presAssocID="{C2A1A8C4-E9E9-49D6-9697-388EA3AD2005}" presName="sibTrans" presStyleCnt="0"/>
      <dgm:spPr/>
    </dgm:pt>
    <dgm:pt modelId="{F0A3CA02-B9F2-3741-85BB-A4D168AE6B1E}" type="pres">
      <dgm:prSet presAssocID="{F6DB8184-E0B4-4E26-BD80-F1E77D37FA73}" presName="node" presStyleLbl="node1" presStyleIdx="1" presStyleCnt="4">
        <dgm:presLayoutVars>
          <dgm:bulletEnabled val="1"/>
        </dgm:presLayoutVars>
      </dgm:prSet>
      <dgm:spPr/>
    </dgm:pt>
    <dgm:pt modelId="{DDD201D1-E7D4-2A46-86F5-E3F9E557995A}" type="pres">
      <dgm:prSet presAssocID="{7B3131C2-FFEA-4311-886C-9127CFBECC63}" presName="sibTrans" presStyleCnt="0"/>
      <dgm:spPr/>
    </dgm:pt>
    <dgm:pt modelId="{2BE417B4-AC16-6E4D-AB95-EBDE2ADE62D7}" type="pres">
      <dgm:prSet presAssocID="{D4133CE4-6FF2-45FC-82A5-D2FD79BA5658}" presName="node" presStyleLbl="node1" presStyleIdx="2" presStyleCnt="4">
        <dgm:presLayoutVars>
          <dgm:bulletEnabled val="1"/>
        </dgm:presLayoutVars>
      </dgm:prSet>
      <dgm:spPr/>
    </dgm:pt>
    <dgm:pt modelId="{86D008E1-97C7-D649-A56B-98A3B1ACC963}" type="pres">
      <dgm:prSet presAssocID="{85423DAB-D76D-44DC-BE54-1B307CCE0880}" presName="sibTrans" presStyleCnt="0"/>
      <dgm:spPr/>
    </dgm:pt>
    <dgm:pt modelId="{11915FEF-BE7B-2D42-AE1D-D43B48794E8D}" type="pres">
      <dgm:prSet presAssocID="{D6FD7617-53AC-42E5-A83A-28B83A172021}" presName="node" presStyleLbl="node1" presStyleIdx="3" presStyleCnt="4">
        <dgm:presLayoutVars>
          <dgm:bulletEnabled val="1"/>
        </dgm:presLayoutVars>
      </dgm:prSet>
      <dgm:spPr/>
    </dgm:pt>
  </dgm:ptLst>
  <dgm:cxnLst>
    <dgm:cxn modelId="{B3228228-8C45-431F-BB94-7EF2D0434048}" srcId="{1C569528-98BF-4FEF-8B80-90277A15F337}" destId="{D4133CE4-6FF2-45FC-82A5-D2FD79BA5658}" srcOrd="2" destOrd="0" parTransId="{49B22E10-B7BC-4722-9DA3-9094731C1B39}" sibTransId="{85423DAB-D76D-44DC-BE54-1B307CCE0880}"/>
    <dgm:cxn modelId="{2F72765F-2734-AC4C-B845-D9CA812D0A88}" type="presOf" srcId="{1C569528-98BF-4FEF-8B80-90277A15F337}" destId="{22974AE8-4144-A744-B8CA-06ED64B37D89}" srcOrd="0" destOrd="0" presId="urn:microsoft.com/office/officeart/2005/8/layout/default"/>
    <dgm:cxn modelId="{9D6D8D91-1553-294F-B8C0-7831DA9E7B6F}" type="presOf" srcId="{C1340F66-CF43-42FA-91E0-BBE0309866B5}" destId="{EAE51204-94C7-9F4E-B4CB-E334585FC5EB}" srcOrd="0" destOrd="0" presId="urn:microsoft.com/office/officeart/2005/8/layout/default"/>
    <dgm:cxn modelId="{59BBABA1-414B-4F96-A94E-EBBCDF77489C}" srcId="{1C569528-98BF-4FEF-8B80-90277A15F337}" destId="{D6FD7617-53AC-42E5-A83A-28B83A172021}" srcOrd="3" destOrd="0" parTransId="{602B12E9-F3A8-4BDF-AA1C-C07D5CB9FBE9}" sibTransId="{1B42A843-9CA1-4395-AC3F-EE7966D4798A}"/>
    <dgm:cxn modelId="{30015DA4-FF50-3149-AF3E-52B16B1C9352}" type="presOf" srcId="{F6DB8184-E0B4-4E26-BD80-F1E77D37FA73}" destId="{F0A3CA02-B9F2-3741-85BB-A4D168AE6B1E}" srcOrd="0" destOrd="0" presId="urn:microsoft.com/office/officeart/2005/8/layout/default"/>
    <dgm:cxn modelId="{08AABBAB-D919-E042-9B47-0A36AD6D3B55}" type="presOf" srcId="{D6FD7617-53AC-42E5-A83A-28B83A172021}" destId="{11915FEF-BE7B-2D42-AE1D-D43B48794E8D}" srcOrd="0" destOrd="0" presId="urn:microsoft.com/office/officeart/2005/8/layout/default"/>
    <dgm:cxn modelId="{D96105B1-7000-4B70-A029-C66AA004C7CA}" srcId="{1C569528-98BF-4FEF-8B80-90277A15F337}" destId="{C1340F66-CF43-42FA-91E0-BBE0309866B5}" srcOrd="0" destOrd="0" parTransId="{E7EFBCA8-891C-4D1A-A1F0-454C2609119A}" sibTransId="{C2A1A8C4-E9E9-49D6-9697-388EA3AD2005}"/>
    <dgm:cxn modelId="{2B98FAD3-F2DB-4140-9ED9-38CB330AB849}" type="presOf" srcId="{D4133CE4-6FF2-45FC-82A5-D2FD79BA5658}" destId="{2BE417B4-AC16-6E4D-AB95-EBDE2ADE62D7}" srcOrd="0" destOrd="0" presId="urn:microsoft.com/office/officeart/2005/8/layout/default"/>
    <dgm:cxn modelId="{862CD0DA-CB92-4E0B-9A2F-2710B8C8E8D9}" srcId="{1C569528-98BF-4FEF-8B80-90277A15F337}" destId="{F6DB8184-E0B4-4E26-BD80-F1E77D37FA73}" srcOrd="1" destOrd="0" parTransId="{ACC5A5B9-E784-40C1-AFB3-2BD3FA390BBC}" sibTransId="{7B3131C2-FFEA-4311-886C-9127CFBECC63}"/>
    <dgm:cxn modelId="{FA20CCFF-7B6B-864F-A32F-5FEA4D909B4F}" type="presParOf" srcId="{22974AE8-4144-A744-B8CA-06ED64B37D89}" destId="{EAE51204-94C7-9F4E-B4CB-E334585FC5EB}" srcOrd="0" destOrd="0" presId="urn:microsoft.com/office/officeart/2005/8/layout/default"/>
    <dgm:cxn modelId="{995D5F9B-ADA4-C644-93B5-46AA5AF3C82A}" type="presParOf" srcId="{22974AE8-4144-A744-B8CA-06ED64B37D89}" destId="{DF7228B6-CE5D-0B45-9484-3AEE4DFFB141}" srcOrd="1" destOrd="0" presId="urn:microsoft.com/office/officeart/2005/8/layout/default"/>
    <dgm:cxn modelId="{2BFDC16B-F46B-DC49-BB26-E4FACA320B3F}" type="presParOf" srcId="{22974AE8-4144-A744-B8CA-06ED64B37D89}" destId="{F0A3CA02-B9F2-3741-85BB-A4D168AE6B1E}" srcOrd="2" destOrd="0" presId="urn:microsoft.com/office/officeart/2005/8/layout/default"/>
    <dgm:cxn modelId="{F5FDBAD3-6429-9A4E-8AFC-0312332F1A00}" type="presParOf" srcId="{22974AE8-4144-A744-B8CA-06ED64B37D89}" destId="{DDD201D1-E7D4-2A46-86F5-E3F9E557995A}" srcOrd="3" destOrd="0" presId="urn:microsoft.com/office/officeart/2005/8/layout/default"/>
    <dgm:cxn modelId="{DA398149-CAAB-A04C-BFA8-8FEB54DB3853}" type="presParOf" srcId="{22974AE8-4144-A744-B8CA-06ED64B37D89}" destId="{2BE417B4-AC16-6E4D-AB95-EBDE2ADE62D7}" srcOrd="4" destOrd="0" presId="urn:microsoft.com/office/officeart/2005/8/layout/default"/>
    <dgm:cxn modelId="{4295639F-FAC4-2D45-B70E-124BC22C22E2}" type="presParOf" srcId="{22974AE8-4144-A744-B8CA-06ED64B37D89}" destId="{86D008E1-97C7-D649-A56B-98A3B1ACC963}" srcOrd="5" destOrd="0" presId="urn:microsoft.com/office/officeart/2005/8/layout/default"/>
    <dgm:cxn modelId="{6BD30253-F52A-F140-80B2-C500B502EF8F}" type="presParOf" srcId="{22974AE8-4144-A744-B8CA-06ED64B37D89}" destId="{11915FEF-BE7B-2D42-AE1D-D43B48794E8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8E57F8-F815-4143-82F7-B230CBCC171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53A1FB3-C78C-47A8-9507-3BA46655CABD}">
      <dgm:prSet/>
      <dgm:spPr/>
      <dgm:t>
        <a:bodyPr/>
        <a:lstStyle/>
        <a:p>
          <a:r>
            <a:rPr lang="en-US" dirty="0"/>
            <a:t>This is a new policy for APS. The contents of the policy were in the previous slides. </a:t>
          </a:r>
        </a:p>
      </dgm:t>
    </dgm:pt>
    <dgm:pt modelId="{D3805E0C-FE4F-417F-9004-95313B77F7B3}" type="parTrans" cxnId="{9B419AB0-3E5C-463D-B0A6-6AA12E327DEC}">
      <dgm:prSet/>
      <dgm:spPr/>
      <dgm:t>
        <a:bodyPr/>
        <a:lstStyle/>
        <a:p>
          <a:endParaRPr lang="en-US"/>
        </a:p>
      </dgm:t>
    </dgm:pt>
    <dgm:pt modelId="{DBCA5ECC-E615-4B52-9BEC-594951C97261}" type="sibTrans" cxnId="{9B419AB0-3E5C-463D-B0A6-6AA12E327DEC}">
      <dgm:prSet/>
      <dgm:spPr/>
      <dgm:t>
        <a:bodyPr/>
        <a:lstStyle/>
        <a:p>
          <a:endParaRPr lang="en-US"/>
        </a:p>
      </dgm:t>
    </dgm:pt>
    <dgm:pt modelId="{93FC56FA-BD2F-4831-98D5-F6E8D96FD794}">
      <dgm:prSet/>
      <dgm:spPr/>
      <dgm:t>
        <a:bodyPr/>
        <a:lstStyle/>
        <a:p>
          <a:r>
            <a:rPr lang="en-US" dirty="0"/>
            <a:t>This procedure must be followed to restrict any client's rights.  </a:t>
          </a:r>
        </a:p>
      </dgm:t>
    </dgm:pt>
    <dgm:pt modelId="{B642E5F5-F743-4A42-ABE8-4E4C6A74AB6D}" type="parTrans" cxnId="{9FDB926C-75AB-4225-A6FD-589721533DB7}">
      <dgm:prSet/>
      <dgm:spPr/>
      <dgm:t>
        <a:bodyPr/>
        <a:lstStyle/>
        <a:p>
          <a:endParaRPr lang="en-US"/>
        </a:p>
      </dgm:t>
    </dgm:pt>
    <dgm:pt modelId="{ECE659C0-0466-4C05-98AD-23DC01CD29A2}" type="sibTrans" cxnId="{9FDB926C-75AB-4225-A6FD-589721533DB7}">
      <dgm:prSet/>
      <dgm:spPr/>
      <dgm:t>
        <a:bodyPr/>
        <a:lstStyle/>
        <a:p>
          <a:endParaRPr lang="en-US"/>
        </a:p>
      </dgm:t>
    </dgm:pt>
    <dgm:pt modelId="{A2534606-5C66-409A-9379-5E0A0637A4FC}">
      <dgm:prSet/>
      <dgm:spPr/>
      <dgm:t>
        <a:bodyPr/>
        <a:lstStyle/>
        <a:p>
          <a:r>
            <a:rPr lang="en-US" dirty="0"/>
            <a:t>You will be asked to acknowledge that you have received this policy and that you understand it, at the end of this training.</a:t>
          </a:r>
        </a:p>
      </dgm:t>
    </dgm:pt>
    <dgm:pt modelId="{72458247-B1B2-454A-97C5-6B072878143F}" type="parTrans" cxnId="{DB09AA5A-3FA2-4515-9FEE-4226BD29C810}">
      <dgm:prSet/>
      <dgm:spPr/>
      <dgm:t>
        <a:bodyPr/>
        <a:lstStyle/>
        <a:p>
          <a:endParaRPr lang="en-US"/>
        </a:p>
      </dgm:t>
    </dgm:pt>
    <dgm:pt modelId="{36B9797A-E406-447C-AE89-94A4BB50C03D}" type="sibTrans" cxnId="{DB09AA5A-3FA2-4515-9FEE-4226BD29C810}">
      <dgm:prSet/>
      <dgm:spPr/>
      <dgm:t>
        <a:bodyPr/>
        <a:lstStyle/>
        <a:p>
          <a:endParaRPr lang="en-US"/>
        </a:p>
      </dgm:t>
    </dgm:pt>
    <dgm:pt modelId="{25E72F8F-EA96-D845-B132-86B2C92F0D7A}" type="pres">
      <dgm:prSet presAssocID="{3E8E57F8-F815-4143-82F7-B230CBCC171C}" presName="linear" presStyleCnt="0">
        <dgm:presLayoutVars>
          <dgm:animLvl val="lvl"/>
          <dgm:resizeHandles val="exact"/>
        </dgm:presLayoutVars>
      </dgm:prSet>
      <dgm:spPr/>
    </dgm:pt>
    <dgm:pt modelId="{4C3D524C-7615-8540-8A3E-AEB6F0475C48}" type="pres">
      <dgm:prSet presAssocID="{653A1FB3-C78C-47A8-9507-3BA46655CABD}" presName="parentText" presStyleLbl="node1" presStyleIdx="0" presStyleCnt="3">
        <dgm:presLayoutVars>
          <dgm:chMax val="0"/>
          <dgm:bulletEnabled val="1"/>
        </dgm:presLayoutVars>
      </dgm:prSet>
      <dgm:spPr/>
    </dgm:pt>
    <dgm:pt modelId="{2380047F-DDF4-AB43-AA27-514D7EF57229}" type="pres">
      <dgm:prSet presAssocID="{DBCA5ECC-E615-4B52-9BEC-594951C97261}" presName="spacer" presStyleCnt="0"/>
      <dgm:spPr/>
    </dgm:pt>
    <dgm:pt modelId="{54FFEDF8-9D86-5648-AAB8-18555DBB020C}" type="pres">
      <dgm:prSet presAssocID="{93FC56FA-BD2F-4831-98D5-F6E8D96FD794}" presName="parentText" presStyleLbl="node1" presStyleIdx="1" presStyleCnt="3">
        <dgm:presLayoutVars>
          <dgm:chMax val="0"/>
          <dgm:bulletEnabled val="1"/>
        </dgm:presLayoutVars>
      </dgm:prSet>
      <dgm:spPr/>
    </dgm:pt>
    <dgm:pt modelId="{8EC7BAC7-DA55-634E-8F82-6F02900D03C4}" type="pres">
      <dgm:prSet presAssocID="{ECE659C0-0466-4C05-98AD-23DC01CD29A2}" presName="spacer" presStyleCnt="0"/>
      <dgm:spPr/>
    </dgm:pt>
    <dgm:pt modelId="{97470B86-0FD5-C14C-9CC5-A293AA4C3AE2}" type="pres">
      <dgm:prSet presAssocID="{A2534606-5C66-409A-9379-5E0A0637A4FC}" presName="parentText" presStyleLbl="node1" presStyleIdx="2" presStyleCnt="3">
        <dgm:presLayoutVars>
          <dgm:chMax val="0"/>
          <dgm:bulletEnabled val="1"/>
        </dgm:presLayoutVars>
      </dgm:prSet>
      <dgm:spPr/>
    </dgm:pt>
  </dgm:ptLst>
  <dgm:cxnLst>
    <dgm:cxn modelId="{EB898F0C-0928-5247-B5E9-6CBAE521AA2C}" type="presOf" srcId="{93FC56FA-BD2F-4831-98D5-F6E8D96FD794}" destId="{54FFEDF8-9D86-5648-AAB8-18555DBB020C}" srcOrd="0" destOrd="0" presId="urn:microsoft.com/office/officeart/2005/8/layout/vList2"/>
    <dgm:cxn modelId="{9FDF8529-88A2-8E48-A6CC-ACEBE64CABD7}" type="presOf" srcId="{A2534606-5C66-409A-9379-5E0A0637A4FC}" destId="{97470B86-0FD5-C14C-9CC5-A293AA4C3AE2}" srcOrd="0" destOrd="0" presId="urn:microsoft.com/office/officeart/2005/8/layout/vList2"/>
    <dgm:cxn modelId="{DB09AA5A-3FA2-4515-9FEE-4226BD29C810}" srcId="{3E8E57F8-F815-4143-82F7-B230CBCC171C}" destId="{A2534606-5C66-409A-9379-5E0A0637A4FC}" srcOrd="2" destOrd="0" parTransId="{72458247-B1B2-454A-97C5-6B072878143F}" sibTransId="{36B9797A-E406-447C-AE89-94A4BB50C03D}"/>
    <dgm:cxn modelId="{9FDB926C-75AB-4225-A6FD-589721533DB7}" srcId="{3E8E57F8-F815-4143-82F7-B230CBCC171C}" destId="{93FC56FA-BD2F-4831-98D5-F6E8D96FD794}" srcOrd="1" destOrd="0" parTransId="{B642E5F5-F743-4A42-ABE8-4E4C6A74AB6D}" sibTransId="{ECE659C0-0466-4C05-98AD-23DC01CD29A2}"/>
    <dgm:cxn modelId="{82D5CE71-46A4-2F47-8A3F-0486B4E969BF}" type="presOf" srcId="{653A1FB3-C78C-47A8-9507-3BA46655CABD}" destId="{4C3D524C-7615-8540-8A3E-AEB6F0475C48}" srcOrd="0" destOrd="0" presId="urn:microsoft.com/office/officeart/2005/8/layout/vList2"/>
    <dgm:cxn modelId="{9B419AB0-3E5C-463D-B0A6-6AA12E327DEC}" srcId="{3E8E57F8-F815-4143-82F7-B230CBCC171C}" destId="{653A1FB3-C78C-47A8-9507-3BA46655CABD}" srcOrd="0" destOrd="0" parTransId="{D3805E0C-FE4F-417F-9004-95313B77F7B3}" sibTransId="{DBCA5ECC-E615-4B52-9BEC-594951C97261}"/>
    <dgm:cxn modelId="{658612F8-F21C-2845-916B-5433EF491258}" type="presOf" srcId="{3E8E57F8-F815-4143-82F7-B230CBCC171C}" destId="{25E72F8F-EA96-D845-B132-86B2C92F0D7A}" srcOrd="0" destOrd="0" presId="urn:microsoft.com/office/officeart/2005/8/layout/vList2"/>
    <dgm:cxn modelId="{09AE85AF-BB41-D545-BCB5-02A91914C793}" type="presParOf" srcId="{25E72F8F-EA96-D845-B132-86B2C92F0D7A}" destId="{4C3D524C-7615-8540-8A3E-AEB6F0475C48}" srcOrd="0" destOrd="0" presId="urn:microsoft.com/office/officeart/2005/8/layout/vList2"/>
    <dgm:cxn modelId="{A81B892F-2163-E24E-9AA3-CBF3DFFE7F4A}" type="presParOf" srcId="{25E72F8F-EA96-D845-B132-86B2C92F0D7A}" destId="{2380047F-DDF4-AB43-AA27-514D7EF57229}" srcOrd="1" destOrd="0" presId="urn:microsoft.com/office/officeart/2005/8/layout/vList2"/>
    <dgm:cxn modelId="{7C2A40BF-C11F-5846-9DE7-50AFAB27AFBB}" type="presParOf" srcId="{25E72F8F-EA96-D845-B132-86B2C92F0D7A}" destId="{54FFEDF8-9D86-5648-AAB8-18555DBB020C}" srcOrd="2" destOrd="0" presId="urn:microsoft.com/office/officeart/2005/8/layout/vList2"/>
    <dgm:cxn modelId="{8D832344-2F34-2646-B703-C0B31C57AE87}" type="presParOf" srcId="{25E72F8F-EA96-D845-B132-86B2C92F0D7A}" destId="{8EC7BAC7-DA55-634E-8F82-6F02900D03C4}" srcOrd="3" destOrd="0" presId="urn:microsoft.com/office/officeart/2005/8/layout/vList2"/>
    <dgm:cxn modelId="{892DC70E-9619-8E4F-A765-ADDAE25F7DC0}" type="presParOf" srcId="{25E72F8F-EA96-D845-B132-86B2C92F0D7A}" destId="{97470B86-0FD5-C14C-9CC5-A293AA4C3AE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474D8E-941A-F649-B9EA-1F52C685C7F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8D33C81-FB57-B14C-B139-9161F7A78A7E}">
      <dgm:prSet/>
      <dgm:spPr/>
      <dgm:t>
        <a:bodyPr/>
        <a:lstStyle/>
        <a:p>
          <a:r>
            <a:rPr lang="en-US" dirty="0"/>
            <a:t>when reasonable suspicion exists that a client has an item or substance in his/her possession which may cause the individual to be imminently dangerous to self or others; or</a:t>
          </a:r>
        </a:p>
      </dgm:t>
    </dgm:pt>
    <dgm:pt modelId="{183BF4A8-73B2-3C44-BAA4-5AB8C3B5E40C}" type="parTrans" cxnId="{4D527B4F-BA8B-D14C-87C5-D767788DC03B}">
      <dgm:prSet/>
      <dgm:spPr/>
      <dgm:t>
        <a:bodyPr/>
        <a:lstStyle/>
        <a:p>
          <a:endParaRPr lang="en-US"/>
        </a:p>
      </dgm:t>
    </dgm:pt>
    <dgm:pt modelId="{B2D4DCD9-F03C-FB47-82DB-B6C2BABB2A01}" type="sibTrans" cxnId="{4D527B4F-BA8B-D14C-87C5-D767788DC03B}">
      <dgm:prSet/>
      <dgm:spPr/>
      <dgm:t>
        <a:bodyPr/>
        <a:lstStyle/>
        <a:p>
          <a:endParaRPr lang="en-US"/>
        </a:p>
      </dgm:t>
    </dgm:pt>
    <dgm:pt modelId="{5AB980EF-22EE-5944-B375-107C36001EA4}">
      <dgm:prSet/>
      <dgm:spPr/>
      <dgm:t>
        <a:bodyPr/>
        <a:lstStyle/>
        <a:p>
          <a:r>
            <a:rPr lang="en-US" dirty="0"/>
            <a:t>when reasonable suspicion exists that a client has an item or substance in  his/her possession which is prohibited by program policy (e.g., alcohol for someone under 21, illegal drugs, weapons, stolen property); and     </a:t>
          </a:r>
        </a:p>
      </dgm:t>
    </dgm:pt>
    <dgm:pt modelId="{777B1DE7-F29F-D84A-B79F-CD4AF35102E9}" type="parTrans" cxnId="{CFB87371-33DD-8943-8623-33ED68FD0F55}">
      <dgm:prSet/>
      <dgm:spPr/>
      <dgm:t>
        <a:bodyPr/>
        <a:lstStyle/>
        <a:p>
          <a:endParaRPr lang="en-US"/>
        </a:p>
      </dgm:t>
    </dgm:pt>
    <dgm:pt modelId="{A3C94DF6-CE3A-5241-A118-69F88A6B2F79}" type="sibTrans" cxnId="{CFB87371-33DD-8943-8623-33ED68FD0F55}">
      <dgm:prSet/>
      <dgm:spPr/>
      <dgm:t>
        <a:bodyPr/>
        <a:lstStyle/>
        <a:p>
          <a:endParaRPr lang="en-US"/>
        </a:p>
      </dgm:t>
    </dgm:pt>
    <dgm:pt modelId="{051F5272-EA5E-7845-B49F-01762469F541}">
      <dgm:prSet/>
      <dgm:spPr/>
      <dgm:t>
        <a:bodyPr/>
        <a:lstStyle/>
        <a:p>
          <a:r>
            <a:rPr lang="en-US" dirty="0"/>
            <a:t>when all attempts to persuade a client to relinquish suspect item or substance to program staff have failed; and</a:t>
          </a:r>
        </a:p>
      </dgm:t>
    </dgm:pt>
    <dgm:pt modelId="{94BF8605-515C-B243-A944-09E587415004}" type="parTrans" cxnId="{76A6F5C3-E641-1542-B411-5F4ED16FF16E}">
      <dgm:prSet/>
      <dgm:spPr/>
      <dgm:t>
        <a:bodyPr/>
        <a:lstStyle/>
        <a:p>
          <a:endParaRPr lang="en-US"/>
        </a:p>
      </dgm:t>
    </dgm:pt>
    <dgm:pt modelId="{6EFEBD31-B744-CF4B-847F-E0A9D417D09D}" type="sibTrans" cxnId="{76A6F5C3-E641-1542-B411-5F4ED16FF16E}">
      <dgm:prSet/>
      <dgm:spPr/>
      <dgm:t>
        <a:bodyPr/>
        <a:lstStyle/>
        <a:p>
          <a:endParaRPr lang="en-US"/>
        </a:p>
      </dgm:t>
    </dgm:pt>
    <dgm:pt modelId="{F0E15596-CA87-6948-9B56-E34D5451CBE2}">
      <dgm:prSet/>
      <dgm:spPr/>
      <dgm:t>
        <a:bodyPr/>
        <a:lstStyle/>
        <a:p>
          <a:r>
            <a:rPr lang="en-US" dirty="0"/>
            <a:t>upon authorization of the program director or designee; and</a:t>
          </a:r>
        </a:p>
      </dgm:t>
    </dgm:pt>
    <dgm:pt modelId="{FCC58867-63B3-9B43-A74E-466482499404}" type="parTrans" cxnId="{D2E3597A-C86B-3944-99A5-C209C8B0900A}">
      <dgm:prSet/>
      <dgm:spPr/>
      <dgm:t>
        <a:bodyPr/>
        <a:lstStyle/>
        <a:p>
          <a:endParaRPr lang="en-US"/>
        </a:p>
      </dgm:t>
    </dgm:pt>
    <dgm:pt modelId="{C4ADC8DA-8638-CA42-9085-0A92C1D89474}" type="sibTrans" cxnId="{D2E3597A-C86B-3944-99A5-C209C8B0900A}">
      <dgm:prSet/>
      <dgm:spPr/>
      <dgm:t>
        <a:bodyPr/>
        <a:lstStyle/>
        <a:p>
          <a:endParaRPr lang="en-US"/>
        </a:p>
      </dgm:t>
    </dgm:pt>
    <dgm:pt modelId="{9532A605-DF10-2E4B-BE4A-BFD9E3C1C40A}">
      <dgm:prSet/>
      <dgm:spPr/>
      <dgm:t>
        <a:bodyPr/>
        <a:lstStyle/>
        <a:p>
          <a:r>
            <a:rPr lang="en-US" dirty="0"/>
            <a:t>upon telephone notification (if circumstances make this practical and possible) to legally responsible person.</a:t>
          </a:r>
        </a:p>
      </dgm:t>
    </dgm:pt>
    <dgm:pt modelId="{B69D0892-0F5F-A343-89D2-010FB1EFCBF2}" type="parTrans" cxnId="{F4B41054-90B5-3646-AA2B-DA380BE7FDBA}">
      <dgm:prSet/>
      <dgm:spPr/>
      <dgm:t>
        <a:bodyPr/>
        <a:lstStyle/>
        <a:p>
          <a:endParaRPr lang="en-US"/>
        </a:p>
      </dgm:t>
    </dgm:pt>
    <dgm:pt modelId="{41787732-C9E0-C24C-BB4F-44A08C52761B}" type="sibTrans" cxnId="{F4B41054-90B5-3646-AA2B-DA380BE7FDBA}">
      <dgm:prSet/>
      <dgm:spPr/>
      <dgm:t>
        <a:bodyPr/>
        <a:lstStyle/>
        <a:p>
          <a:endParaRPr lang="en-US"/>
        </a:p>
      </dgm:t>
    </dgm:pt>
    <dgm:pt modelId="{AB81D6BD-0109-3F48-A18A-160E250D1DAD}" type="pres">
      <dgm:prSet presAssocID="{28474D8E-941A-F649-B9EA-1F52C685C7F1}" presName="linear" presStyleCnt="0">
        <dgm:presLayoutVars>
          <dgm:animLvl val="lvl"/>
          <dgm:resizeHandles val="exact"/>
        </dgm:presLayoutVars>
      </dgm:prSet>
      <dgm:spPr/>
    </dgm:pt>
    <dgm:pt modelId="{DC6EFD06-EE87-AC48-B0AA-5C24B0FDF0FD}" type="pres">
      <dgm:prSet presAssocID="{C8D33C81-FB57-B14C-B139-9161F7A78A7E}" presName="parentText" presStyleLbl="node1" presStyleIdx="0" presStyleCnt="5">
        <dgm:presLayoutVars>
          <dgm:chMax val="0"/>
          <dgm:bulletEnabled val="1"/>
        </dgm:presLayoutVars>
      </dgm:prSet>
      <dgm:spPr/>
    </dgm:pt>
    <dgm:pt modelId="{7F5D2971-8971-0140-A6FE-E7F8A53B0FA9}" type="pres">
      <dgm:prSet presAssocID="{B2D4DCD9-F03C-FB47-82DB-B6C2BABB2A01}" presName="spacer" presStyleCnt="0"/>
      <dgm:spPr/>
    </dgm:pt>
    <dgm:pt modelId="{6E5CBB89-4172-9548-9D78-D4585D861819}" type="pres">
      <dgm:prSet presAssocID="{5AB980EF-22EE-5944-B375-107C36001EA4}" presName="parentText" presStyleLbl="node1" presStyleIdx="1" presStyleCnt="5">
        <dgm:presLayoutVars>
          <dgm:chMax val="0"/>
          <dgm:bulletEnabled val="1"/>
        </dgm:presLayoutVars>
      </dgm:prSet>
      <dgm:spPr/>
    </dgm:pt>
    <dgm:pt modelId="{952A6772-9933-8A41-BD44-08C50D71485F}" type="pres">
      <dgm:prSet presAssocID="{A3C94DF6-CE3A-5241-A118-69F88A6B2F79}" presName="spacer" presStyleCnt="0"/>
      <dgm:spPr/>
    </dgm:pt>
    <dgm:pt modelId="{2EE2B901-13E7-C347-8028-5DF2337D9CE8}" type="pres">
      <dgm:prSet presAssocID="{051F5272-EA5E-7845-B49F-01762469F541}" presName="parentText" presStyleLbl="node1" presStyleIdx="2" presStyleCnt="5">
        <dgm:presLayoutVars>
          <dgm:chMax val="0"/>
          <dgm:bulletEnabled val="1"/>
        </dgm:presLayoutVars>
      </dgm:prSet>
      <dgm:spPr/>
    </dgm:pt>
    <dgm:pt modelId="{8A75DD4E-239C-7F42-93BB-31E7CEBE23E6}" type="pres">
      <dgm:prSet presAssocID="{6EFEBD31-B744-CF4B-847F-E0A9D417D09D}" presName="spacer" presStyleCnt="0"/>
      <dgm:spPr/>
    </dgm:pt>
    <dgm:pt modelId="{66615D0F-BFB7-2C4C-80C0-94B902F4BEE6}" type="pres">
      <dgm:prSet presAssocID="{F0E15596-CA87-6948-9B56-E34D5451CBE2}" presName="parentText" presStyleLbl="node1" presStyleIdx="3" presStyleCnt="5">
        <dgm:presLayoutVars>
          <dgm:chMax val="0"/>
          <dgm:bulletEnabled val="1"/>
        </dgm:presLayoutVars>
      </dgm:prSet>
      <dgm:spPr/>
    </dgm:pt>
    <dgm:pt modelId="{EF4C3F95-BE7B-0249-BA23-D0EEFE58635A}" type="pres">
      <dgm:prSet presAssocID="{C4ADC8DA-8638-CA42-9085-0A92C1D89474}" presName="spacer" presStyleCnt="0"/>
      <dgm:spPr/>
    </dgm:pt>
    <dgm:pt modelId="{5668861C-ECED-D84C-BAA6-FC7A5586FC02}" type="pres">
      <dgm:prSet presAssocID="{9532A605-DF10-2E4B-BE4A-BFD9E3C1C40A}" presName="parentText" presStyleLbl="node1" presStyleIdx="4" presStyleCnt="5">
        <dgm:presLayoutVars>
          <dgm:chMax val="0"/>
          <dgm:bulletEnabled val="1"/>
        </dgm:presLayoutVars>
      </dgm:prSet>
      <dgm:spPr/>
    </dgm:pt>
  </dgm:ptLst>
  <dgm:cxnLst>
    <dgm:cxn modelId="{A4C6B429-6F92-7F40-9FC7-73F5FF099FED}" type="presOf" srcId="{28474D8E-941A-F649-B9EA-1F52C685C7F1}" destId="{AB81D6BD-0109-3F48-A18A-160E250D1DAD}" srcOrd="0" destOrd="0" presId="urn:microsoft.com/office/officeart/2005/8/layout/vList2"/>
    <dgm:cxn modelId="{4D527B4F-BA8B-D14C-87C5-D767788DC03B}" srcId="{28474D8E-941A-F649-B9EA-1F52C685C7F1}" destId="{C8D33C81-FB57-B14C-B139-9161F7A78A7E}" srcOrd="0" destOrd="0" parTransId="{183BF4A8-73B2-3C44-BAA4-5AB8C3B5E40C}" sibTransId="{B2D4DCD9-F03C-FB47-82DB-B6C2BABB2A01}"/>
    <dgm:cxn modelId="{F4B41054-90B5-3646-AA2B-DA380BE7FDBA}" srcId="{28474D8E-941A-F649-B9EA-1F52C685C7F1}" destId="{9532A605-DF10-2E4B-BE4A-BFD9E3C1C40A}" srcOrd="4" destOrd="0" parTransId="{B69D0892-0F5F-A343-89D2-010FB1EFCBF2}" sibTransId="{41787732-C9E0-C24C-BB4F-44A08C52761B}"/>
    <dgm:cxn modelId="{C2125061-90C1-4048-9BEE-0C0B0FA6CEA5}" type="presOf" srcId="{9532A605-DF10-2E4B-BE4A-BFD9E3C1C40A}" destId="{5668861C-ECED-D84C-BAA6-FC7A5586FC02}" srcOrd="0" destOrd="0" presId="urn:microsoft.com/office/officeart/2005/8/layout/vList2"/>
    <dgm:cxn modelId="{CFB87371-33DD-8943-8623-33ED68FD0F55}" srcId="{28474D8E-941A-F649-B9EA-1F52C685C7F1}" destId="{5AB980EF-22EE-5944-B375-107C36001EA4}" srcOrd="1" destOrd="0" parTransId="{777B1DE7-F29F-D84A-B79F-CD4AF35102E9}" sibTransId="{A3C94DF6-CE3A-5241-A118-69F88A6B2F79}"/>
    <dgm:cxn modelId="{D2E3597A-C86B-3944-99A5-C209C8B0900A}" srcId="{28474D8E-941A-F649-B9EA-1F52C685C7F1}" destId="{F0E15596-CA87-6948-9B56-E34D5451CBE2}" srcOrd="3" destOrd="0" parTransId="{FCC58867-63B3-9B43-A74E-466482499404}" sibTransId="{C4ADC8DA-8638-CA42-9085-0A92C1D89474}"/>
    <dgm:cxn modelId="{76A6F5C3-E641-1542-B411-5F4ED16FF16E}" srcId="{28474D8E-941A-F649-B9EA-1F52C685C7F1}" destId="{051F5272-EA5E-7845-B49F-01762469F541}" srcOrd="2" destOrd="0" parTransId="{94BF8605-515C-B243-A944-09E587415004}" sibTransId="{6EFEBD31-B744-CF4B-847F-E0A9D417D09D}"/>
    <dgm:cxn modelId="{3929E0C7-F4B4-7D43-AD7C-344CD81E7154}" type="presOf" srcId="{5AB980EF-22EE-5944-B375-107C36001EA4}" destId="{6E5CBB89-4172-9548-9D78-D4585D861819}" srcOrd="0" destOrd="0" presId="urn:microsoft.com/office/officeart/2005/8/layout/vList2"/>
    <dgm:cxn modelId="{F40742CC-5E34-5642-804D-186638B8A691}" type="presOf" srcId="{051F5272-EA5E-7845-B49F-01762469F541}" destId="{2EE2B901-13E7-C347-8028-5DF2337D9CE8}" srcOrd="0" destOrd="0" presId="urn:microsoft.com/office/officeart/2005/8/layout/vList2"/>
    <dgm:cxn modelId="{7EEAB7F3-1DB6-8048-B348-CF2327626443}" type="presOf" srcId="{F0E15596-CA87-6948-9B56-E34D5451CBE2}" destId="{66615D0F-BFB7-2C4C-80C0-94B902F4BEE6}" srcOrd="0" destOrd="0" presId="urn:microsoft.com/office/officeart/2005/8/layout/vList2"/>
    <dgm:cxn modelId="{D45CCDF8-1C35-1340-9297-B34CC1F6820F}" type="presOf" srcId="{C8D33C81-FB57-B14C-B139-9161F7A78A7E}" destId="{DC6EFD06-EE87-AC48-B0AA-5C24B0FDF0FD}" srcOrd="0" destOrd="0" presId="urn:microsoft.com/office/officeart/2005/8/layout/vList2"/>
    <dgm:cxn modelId="{77B83405-98E2-E147-997F-6897063338CF}" type="presParOf" srcId="{AB81D6BD-0109-3F48-A18A-160E250D1DAD}" destId="{DC6EFD06-EE87-AC48-B0AA-5C24B0FDF0FD}" srcOrd="0" destOrd="0" presId="urn:microsoft.com/office/officeart/2005/8/layout/vList2"/>
    <dgm:cxn modelId="{770BF454-9120-3C40-86FE-876E5CEA449F}" type="presParOf" srcId="{AB81D6BD-0109-3F48-A18A-160E250D1DAD}" destId="{7F5D2971-8971-0140-A6FE-E7F8A53B0FA9}" srcOrd="1" destOrd="0" presId="urn:microsoft.com/office/officeart/2005/8/layout/vList2"/>
    <dgm:cxn modelId="{ED8A6634-BE10-C047-AAC0-CCCED3272AFC}" type="presParOf" srcId="{AB81D6BD-0109-3F48-A18A-160E250D1DAD}" destId="{6E5CBB89-4172-9548-9D78-D4585D861819}" srcOrd="2" destOrd="0" presId="urn:microsoft.com/office/officeart/2005/8/layout/vList2"/>
    <dgm:cxn modelId="{3899F602-1C52-9547-98A0-D1B2076B6C8B}" type="presParOf" srcId="{AB81D6BD-0109-3F48-A18A-160E250D1DAD}" destId="{952A6772-9933-8A41-BD44-08C50D71485F}" srcOrd="3" destOrd="0" presId="urn:microsoft.com/office/officeart/2005/8/layout/vList2"/>
    <dgm:cxn modelId="{E5C75AA2-B49E-304A-904B-6EE5C5211059}" type="presParOf" srcId="{AB81D6BD-0109-3F48-A18A-160E250D1DAD}" destId="{2EE2B901-13E7-C347-8028-5DF2337D9CE8}" srcOrd="4" destOrd="0" presId="urn:microsoft.com/office/officeart/2005/8/layout/vList2"/>
    <dgm:cxn modelId="{522A87B4-82E4-3E45-9171-E8C1E2EA53FD}" type="presParOf" srcId="{AB81D6BD-0109-3F48-A18A-160E250D1DAD}" destId="{8A75DD4E-239C-7F42-93BB-31E7CEBE23E6}" srcOrd="5" destOrd="0" presId="urn:microsoft.com/office/officeart/2005/8/layout/vList2"/>
    <dgm:cxn modelId="{4486F33A-AD30-5246-84DA-A0F8BAB7D1BE}" type="presParOf" srcId="{AB81D6BD-0109-3F48-A18A-160E250D1DAD}" destId="{66615D0F-BFB7-2C4C-80C0-94B902F4BEE6}" srcOrd="6" destOrd="0" presId="urn:microsoft.com/office/officeart/2005/8/layout/vList2"/>
    <dgm:cxn modelId="{542D3D23-B60D-A44A-BDE9-D11B50A0CE88}" type="presParOf" srcId="{AB81D6BD-0109-3F48-A18A-160E250D1DAD}" destId="{EF4C3F95-BE7B-0249-BA23-D0EEFE58635A}" srcOrd="7" destOrd="0" presId="urn:microsoft.com/office/officeart/2005/8/layout/vList2"/>
    <dgm:cxn modelId="{EFCD829E-F08A-484F-BE5A-5E5349A7ECD2}" type="presParOf" srcId="{AB81D6BD-0109-3F48-A18A-160E250D1DAD}" destId="{5668861C-ECED-D84C-BAA6-FC7A5586FC0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BF305-D9B3-4B21-A04E-015952C428D4}">
      <dsp:nvSpPr>
        <dsp:cNvPr id="0" name=""/>
        <dsp:cNvSpPr/>
      </dsp:nvSpPr>
      <dsp:spPr>
        <a:xfrm>
          <a:off x="0" y="832103"/>
          <a:ext cx="7315200" cy="15361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D4E4AF-C850-4BDE-812F-5EF98C840C5E}">
      <dsp:nvSpPr>
        <dsp:cNvPr id="0" name=""/>
        <dsp:cNvSpPr/>
      </dsp:nvSpPr>
      <dsp:spPr>
        <a:xfrm>
          <a:off x="464698" y="1177747"/>
          <a:ext cx="844905" cy="8449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5A2ED4-ECB8-418D-8B59-E3C2C6DD36DB}">
      <dsp:nvSpPr>
        <dsp:cNvPr id="0" name=""/>
        <dsp:cNvSpPr/>
      </dsp:nvSpPr>
      <dsp:spPr>
        <a:xfrm>
          <a:off x="1774301" y="832103"/>
          <a:ext cx="5540898" cy="153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80" tIns="162580" rIns="162580" bIns="162580" numCol="1" spcCol="1270" anchor="ctr" anchorCtr="0">
          <a:noAutofit/>
        </a:bodyPr>
        <a:lstStyle/>
        <a:p>
          <a:pPr marL="0" lvl="0" indent="0" algn="l" defTabSz="1111250">
            <a:lnSpc>
              <a:spcPct val="100000"/>
            </a:lnSpc>
            <a:spcBef>
              <a:spcPct val="0"/>
            </a:spcBef>
            <a:spcAft>
              <a:spcPct val="35000"/>
            </a:spcAft>
            <a:buNone/>
          </a:pPr>
          <a:r>
            <a:rPr lang="en-US" sz="2500" kern="1200" dirty="0"/>
            <a:t>The right to confidentiality and privacy</a:t>
          </a:r>
        </a:p>
      </dsp:txBody>
      <dsp:txXfrm>
        <a:off x="1774301" y="832103"/>
        <a:ext cx="5540898" cy="1536192"/>
      </dsp:txXfrm>
    </dsp:sp>
    <dsp:sp modelId="{FEC198B0-9B6D-4523-8CBB-997EB2267D16}">
      <dsp:nvSpPr>
        <dsp:cNvPr id="0" name=""/>
        <dsp:cNvSpPr/>
      </dsp:nvSpPr>
      <dsp:spPr>
        <a:xfrm>
          <a:off x="0" y="2752344"/>
          <a:ext cx="7315200" cy="15361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22316E-D1FE-4925-988F-8CDE98E8175E}">
      <dsp:nvSpPr>
        <dsp:cNvPr id="0" name=""/>
        <dsp:cNvSpPr/>
      </dsp:nvSpPr>
      <dsp:spPr>
        <a:xfrm>
          <a:off x="464698" y="3097987"/>
          <a:ext cx="844905" cy="8449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6C23FE-4C0A-47AB-B721-66A0900AB742}">
      <dsp:nvSpPr>
        <dsp:cNvPr id="0" name=""/>
        <dsp:cNvSpPr/>
      </dsp:nvSpPr>
      <dsp:spPr>
        <a:xfrm>
          <a:off x="1774301" y="2752344"/>
          <a:ext cx="5540898" cy="153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80" tIns="162580" rIns="162580" bIns="162580" numCol="1" spcCol="1270" anchor="ctr" anchorCtr="0">
          <a:noAutofit/>
        </a:bodyPr>
        <a:lstStyle/>
        <a:p>
          <a:pPr marL="0" lvl="0" indent="0" algn="l" defTabSz="1111250">
            <a:lnSpc>
              <a:spcPct val="100000"/>
            </a:lnSpc>
            <a:spcBef>
              <a:spcPct val="0"/>
            </a:spcBef>
            <a:spcAft>
              <a:spcPct val="35000"/>
            </a:spcAft>
            <a:buNone/>
          </a:pPr>
          <a:r>
            <a:rPr lang="en-US" sz="2500" kern="1200" dirty="0"/>
            <a:t>The right to be treated with respect and recognition of your dignity</a:t>
          </a:r>
        </a:p>
      </dsp:txBody>
      <dsp:txXfrm>
        <a:off x="1774301" y="2752344"/>
        <a:ext cx="5540898" cy="1536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9C8DC-7DF1-7347-91C8-E7767128F00A}">
      <dsp:nvSpPr>
        <dsp:cNvPr id="0" name=""/>
        <dsp:cNvSpPr/>
      </dsp:nvSpPr>
      <dsp:spPr>
        <a:xfrm>
          <a:off x="0" y="84734"/>
          <a:ext cx="7315200" cy="159471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The right to humane care and freedom from mental and physical abuse, neglect and exploitation </a:t>
          </a:r>
        </a:p>
      </dsp:txBody>
      <dsp:txXfrm>
        <a:off x="77847" y="162581"/>
        <a:ext cx="7159506" cy="1439016"/>
      </dsp:txXfrm>
    </dsp:sp>
    <dsp:sp modelId="{C27D26AA-3778-6F4C-A368-E44356ADD559}">
      <dsp:nvSpPr>
        <dsp:cNvPr id="0" name=""/>
        <dsp:cNvSpPr/>
      </dsp:nvSpPr>
      <dsp:spPr>
        <a:xfrm>
          <a:off x="0" y="1762965"/>
          <a:ext cx="7315200" cy="1594710"/>
        </a:xfrm>
        <a:prstGeom prst="roundRect">
          <a:avLst/>
        </a:prstGeom>
        <a:solidFill>
          <a:schemeClr val="accent2">
            <a:hueOff val="977227"/>
            <a:satOff val="-15767"/>
            <a:lumOff val="-274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The right to live as normally as possible while receiving care and treatment</a:t>
          </a:r>
        </a:p>
      </dsp:txBody>
      <dsp:txXfrm>
        <a:off x="77847" y="1840812"/>
        <a:ext cx="7159506" cy="1439016"/>
      </dsp:txXfrm>
    </dsp:sp>
    <dsp:sp modelId="{8CE57E5E-692A-6448-BB32-473A14F44AB1}">
      <dsp:nvSpPr>
        <dsp:cNvPr id="0" name=""/>
        <dsp:cNvSpPr/>
      </dsp:nvSpPr>
      <dsp:spPr>
        <a:xfrm>
          <a:off x="0" y="3441195"/>
          <a:ext cx="7315200" cy="1594710"/>
        </a:xfrm>
        <a:prstGeom prst="roundRect">
          <a:avLst/>
        </a:prstGeom>
        <a:solidFill>
          <a:schemeClr val="accent2">
            <a:hueOff val="1954454"/>
            <a:satOff val="-31534"/>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The right to be free from unwarranted searches of your person or seizure of your possessions…</a:t>
          </a:r>
        </a:p>
      </dsp:txBody>
      <dsp:txXfrm>
        <a:off x="77847" y="3519042"/>
        <a:ext cx="7159506" cy="1439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1ADD2-DA34-4D2B-89E9-C7756435F56A}">
      <dsp:nvSpPr>
        <dsp:cNvPr id="0" name=""/>
        <dsp:cNvSpPr/>
      </dsp:nvSpPr>
      <dsp:spPr>
        <a:xfrm>
          <a:off x="0" y="399"/>
          <a:ext cx="6451109" cy="9353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69B13D-BE79-4B45-9B04-0E4C53D4AEF5}">
      <dsp:nvSpPr>
        <dsp:cNvPr id="0" name=""/>
        <dsp:cNvSpPr/>
      </dsp:nvSpPr>
      <dsp:spPr>
        <a:xfrm>
          <a:off x="282948" y="210857"/>
          <a:ext cx="514452" cy="5144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229ECC-9183-4C0E-90A5-DFE644FFD8FA}">
      <dsp:nvSpPr>
        <dsp:cNvPr id="0" name=""/>
        <dsp:cNvSpPr/>
      </dsp:nvSpPr>
      <dsp:spPr>
        <a:xfrm>
          <a:off x="1080349" y="399"/>
          <a:ext cx="5370759" cy="93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993" tIns="98993" rIns="98993" bIns="98993" numCol="1" spcCol="1270" anchor="ctr" anchorCtr="0">
          <a:noAutofit/>
        </a:bodyPr>
        <a:lstStyle/>
        <a:p>
          <a:pPr marL="0" lvl="0" indent="0" algn="l" defTabSz="666750">
            <a:lnSpc>
              <a:spcPct val="100000"/>
            </a:lnSpc>
            <a:spcBef>
              <a:spcPct val="0"/>
            </a:spcBef>
            <a:spcAft>
              <a:spcPct val="35000"/>
            </a:spcAft>
            <a:buNone/>
          </a:pPr>
          <a:r>
            <a:rPr lang="en-US" sz="1500" kern="1200" dirty="0"/>
            <a:t>• The right to be free from any form of restraint or seclusion used as a means of coercion, discipline, convenience or retaliation…</a:t>
          </a:r>
        </a:p>
      </dsp:txBody>
      <dsp:txXfrm>
        <a:off x="1080349" y="399"/>
        <a:ext cx="5370759" cy="935367"/>
      </dsp:txXfrm>
    </dsp:sp>
    <dsp:sp modelId="{EBDE4F9B-3281-42A7-BF49-6F04D69B12B2}">
      <dsp:nvSpPr>
        <dsp:cNvPr id="0" name=""/>
        <dsp:cNvSpPr/>
      </dsp:nvSpPr>
      <dsp:spPr>
        <a:xfrm>
          <a:off x="0" y="1169609"/>
          <a:ext cx="6451109" cy="9353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DECC70-F43D-4B8E-A8F7-EED01868A509}">
      <dsp:nvSpPr>
        <dsp:cNvPr id="0" name=""/>
        <dsp:cNvSpPr/>
      </dsp:nvSpPr>
      <dsp:spPr>
        <a:xfrm>
          <a:off x="282948" y="1380066"/>
          <a:ext cx="514452" cy="5144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C4BC35-1EE5-46A7-8F31-6498756D30C4}">
      <dsp:nvSpPr>
        <dsp:cNvPr id="0" name=""/>
        <dsp:cNvSpPr/>
      </dsp:nvSpPr>
      <dsp:spPr>
        <a:xfrm>
          <a:off x="1080349" y="1169609"/>
          <a:ext cx="5370759" cy="93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993" tIns="98993" rIns="98993" bIns="98993" numCol="1" spcCol="1270" anchor="ctr" anchorCtr="0">
          <a:noAutofit/>
        </a:bodyPr>
        <a:lstStyle/>
        <a:p>
          <a:pPr marL="0" lvl="0" indent="0" algn="l" defTabSz="666750">
            <a:lnSpc>
              <a:spcPct val="100000"/>
            </a:lnSpc>
            <a:spcBef>
              <a:spcPct val="0"/>
            </a:spcBef>
            <a:spcAft>
              <a:spcPct val="35000"/>
            </a:spcAft>
            <a:buNone/>
          </a:pPr>
          <a:r>
            <a:rPr lang="en-US" sz="1500" kern="1200" dirty="0"/>
            <a:t>• The right to receive treatment in the most natural, age-appropriate and least restrictive environment possible…</a:t>
          </a:r>
        </a:p>
      </dsp:txBody>
      <dsp:txXfrm>
        <a:off x="1080349" y="1169609"/>
        <a:ext cx="5370759" cy="935367"/>
      </dsp:txXfrm>
    </dsp:sp>
    <dsp:sp modelId="{A9B90A04-CC20-4345-A680-6B9B2C263169}">
      <dsp:nvSpPr>
        <dsp:cNvPr id="0" name=""/>
        <dsp:cNvSpPr/>
      </dsp:nvSpPr>
      <dsp:spPr>
        <a:xfrm>
          <a:off x="0" y="2338818"/>
          <a:ext cx="6451109" cy="9353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8F8F9-40ED-4679-8AA4-F67C0C14EFC4}">
      <dsp:nvSpPr>
        <dsp:cNvPr id="0" name=""/>
        <dsp:cNvSpPr/>
      </dsp:nvSpPr>
      <dsp:spPr>
        <a:xfrm>
          <a:off x="282948" y="2549276"/>
          <a:ext cx="514452" cy="5144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8C6B77-F2F5-4A89-A983-57DF9B87C74A}">
      <dsp:nvSpPr>
        <dsp:cNvPr id="0" name=""/>
        <dsp:cNvSpPr/>
      </dsp:nvSpPr>
      <dsp:spPr>
        <a:xfrm>
          <a:off x="1080349" y="2338818"/>
          <a:ext cx="5370759" cy="93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993" tIns="98993" rIns="98993" bIns="98993" numCol="1" spcCol="1270" anchor="ctr" anchorCtr="0">
          <a:noAutofit/>
        </a:bodyPr>
        <a:lstStyle/>
        <a:p>
          <a:pPr marL="0" lvl="0" indent="0" algn="l" defTabSz="666750">
            <a:lnSpc>
              <a:spcPct val="100000"/>
            </a:lnSpc>
            <a:spcBef>
              <a:spcPct val="0"/>
            </a:spcBef>
            <a:spcAft>
              <a:spcPct val="35000"/>
            </a:spcAft>
            <a:buNone/>
          </a:pPr>
          <a:r>
            <a:rPr lang="en-US" sz="1500" kern="1200" dirty="0"/>
            <a:t>• The right to receive information about your MCO, the providers and your rights and responsibilities presented in a manner appropriate to your ability to understand…</a:t>
          </a:r>
        </a:p>
      </dsp:txBody>
      <dsp:txXfrm>
        <a:off x="1080349" y="2338818"/>
        <a:ext cx="5370759" cy="935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99DD3-BA4C-D34A-A4A6-5CA03B17118F}">
      <dsp:nvSpPr>
        <dsp:cNvPr id="0" name=""/>
        <dsp:cNvSpPr/>
      </dsp:nvSpPr>
      <dsp:spPr>
        <a:xfrm rot="5400000">
          <a:off x="634132" y="1158453"/>
          <a:ext cx="1802875" cy="21769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52E548-DB6C-034B-990C-D143F864E183}">
      <dsp:nvSpPr>
        <dsp:cNvPr id="0" name=""/>
        <dsp:cNvSpPr/>
      </dsp:nvSpPr>
      <dsp:spPr>
        <a:xfrm>
          <a:off x="1046165" y="3862"/>
          <a:ext cx="2418857" cy="1451314"/>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Client wears a protective helmet, so they don’t hurt their head</a:t>
          </a:r>
        </a:p>
      </dsp:txBody>
      <dsp:txXfrm>
        <a:off x="1088673" y="46370"/>
        <a:ext cx="2333841" cy="1366298"/>
      </dsp:txXfrm>
    </dsp:sp>
    <dsp:sp modelId="{27C1D555-1B50-624E-A63E-748DBB738DE9}">
      <dsp:nvSpPr>
        <dsp:cNvPr id="0" name=""/>
        <dsp:cNvSpPr/>
      </dsp:nvSpPr>
      <dsp:spPr>
        <a:xfrm rot="5400000">
          <a:off x="634132" y="2972595"/>
          <a:ext cx="1802875" cy="217697"/>
        </a:xfrm>
        <a:prstGeom prst="rect">
          <a:avLst/>
        </a:prstGeom>
        <a:solidFill>
          <a:schemeClr val="accent2">
            <a:hueOff val="488613"/>
            <a:satOff val="-7883"/>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39A2E1-8DDF-6241-886F-3331842B72BE}">
      <dsp:nvSpPr>
        <dsp:cNvPr id="0" name=""/>
        <dsp:cNvSpPr/>
      </dsp:nvSpPr>
      <dsp:spPr>
        <a:xfrm>
          <a:off x="1046165" y="1818004"/>
          <a:ext cx="2418857" cy="1451314"/>
        </a:xfrm>
        <a:prstGeom prst="roundRect">
          <a:avLst>
            <a:gd name="adj" fmla="val 10000"/>
          </a:avLst>
        </a:prstGeom>
        <a:solidFill>
          <a:schemeClr val="accent2">
            <a:hueOff val="390891"/>
            <a:satOff val="-6307"/>
            <a:lumOff val="-109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Client needs a child safety lock on their seatbelt so they don’t exit the car while its moving.</a:t>
          </a:r>
        </a:p>
      </dsp:txBody>
      <dsp:txXfrm>
        <a:off x="1088673" y="1860512"/>
        <a:ext cx="2333841" cy="1366298"/>
      </dsp:txXfrm>
    </dsp:sp>
    <dsp:sp modelId="{3F25759D-4975-2E41-82AD-35190DCF8373}">
      <dsp:nvSpPr>
        <dsp:cNvPr id="0" name=""/>
        <dsp:cNvSpPr/>
      </dsp:nvSpPr>
      <dsp:spPr>
        <a:xfrm>
          <a:off x="1541204" y="3879667"/>
          <a:ext cx="3205812" cy="217697"/>
        </a:xfrm>
        <a:prstGeom prst="rect">
          <a:avLst/>
        </a:prstGeom>
        <a:solidFill>
          <a:schemeClr val="accent2">
            <a:hueOff val="977227"/>
            <a:satOff val="-15767"/>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E8883E-6B28-B64E-BFFF-145279F65BB5}">
      <dsp:nvSpPr>
        <dsp:cNvPr id="0" name=""/>
        <dsp:cNvSpPr/>
      </dsp:nvSpPr>
      <dsp:spPr>
        <a:xfrm>
          <a:off x="1046165" y="3632147"/>
          <a:ext cx="2418857" cy="1451314"/>
        </a:xfrm>
        <a:prstGeom prst="roundRect">
          <a:avLst>
            <a:gd name="adj" fmla="val 10000"/>
          </a:avLst>
        </a:prstGeom>
        <a:solidFill>
          <a:schemeClr val="accent2">
            <a:hueOff val="781782"/>
            <a:satOff val="-12614"/>
            <a:lumOff val="-219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Client has restrictions on access to food, the type of food they can eat, or when they can eat for a medical condition.</a:t>
          </a:r>
        </a:p>
      </dsp:txBody>
      <dsp:txXfrm>
        <a:off x="1088673" y="3674655"/>
        <a:ext cx="2333841" cy="1366298"/>
      </dsp:txXfrm>
    </dsp:sp>
    <dsp:sp modelId="{F788DA26-45EB-1044-8B76-6D8CA4F61752}">
      <dsp:nvSpPr>
        <dsp:cNvPr id="0" name=""/>
        <dsp:cNvSpPr/>
      </dsp:nvSpPr>
      <dsp:spPr>
        <a:xfrm rot="16200000">
          <a:off x="3851212" y="2972595"/>
          <a:ext cx="1802875" cy="217697"/>
        </a:xfrm>
        <a:prstGeom prst="rect">
          <a:avLst/>
        </a:prstGeom>
        <a:solidFill>
          <a:schemeClr val="accent2">
            <a:hueOff val="1465840"/>
            <a:satOff val="-23650"/>
            <a:lumOff val="-411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4612B1-5F46-9940-B397-DADD3E749098}">
      <dsp:nvSpPr>
        <dsp:cNvPr id="0" name=""/>
        <dsp:cNvSpPr/>
      </dsp:nvSpPr>
      <dsp:spPr>
        <a:xfrm>
          <a:off x="4263244" y="3632147"/>
          <a:ext cx="2418857" cy="1451314"/>
        </a:xfrm>
        <a:prstGeom prst="roundRect">
          <a:avLst>
            <a:gd name="adj" fmla="val 10000"/>
          </a:avLst>
        </a:prstGeom>
        <a:solidFill>
          <a:schemeClr val="accent2">
            <a:hueOff val="1172672"/>
            <a:satOff val="-18920"/>
            <a:lumOff val="-329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Restrictive clothing for decreasing self-injurious behaviors</a:t>
          </a:r>
        </a:p>
      </dsp:txBody>
      <dsp:txXfrm>
        <a:off x="4305752" y="3674655"/>
        <a:ext cx="2333841" cy="1366298"/>
      </dsp:txXfrm>
    </dsp:sp>
    <dsp:sp modelId="{76B88B3B-2642-AF4F-9457-EC7D19B31358}">
      <dsp:nvSpPr>
        <dsp:cNvPr id="0" name=""/>
        <dsp:cNvSpPr/>
      </dsp:nvSpPr>
      <dsp:spPr>
        <a:xfrm rot="16200000">
          <a:off x="3851212" y="1158453"/>
          <a:ext cx="1802875" cy="217697"/>
        </a:xfrm>
        <a:prstGeom prst="rect">
          <a:avLst/>
        </a:prstGeom>
        <a:solidFill>
          <a:schemeClr val="accent2">
            <a:hueOff val="1954454"/>
            <a:satOff val="-31534"/>
            <a:lumOff val="-54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A032FA-3B1C-5841-A9C3-6E76C334208B}">
      <dsp:nvSpPr>
        <dsp:cNvPr id="0" name=""/>
        <dsp:cNvSpPr/>
      </dsp:nvSpPr>
      <dsp:spPr>
        <a:xfrm>
          <a:off x="4263244" y="1818004"/>
          <a:ext cx="2418857" cy="1451314"/>
        </a:xfrm>
        <a:prstGeom prst="roundRect">
          <a:avLst>
            <a:gd name="adj" fmla="val 10000"/>
          </a:avLst>
        </a:prstGeom>
        <a:solidFill>
          <a:schemeClr val="accent2">
            <a:hueOff val="1563563"/>
            <a:satOff val="-25227"/>
            <a:lumOff val="-43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Cameras to monitor self-injurious behavior</a:t>
          </a:r>
        </a:p>
      </dsp:txBody>
      <dsp:txXfrm>
        <a:off x="4305752" y="1860512"/>
        <a:ext cx="2333841" cy="1366298"/>
      </dsp:txXfrm>
    </dsp:sp>
    <dsp:sp modelId="{2EDDC2A4-6396-AE4C-9BEE-740BA6887EC5}">
      <dsp:nvSpPr>
        <dsp:cNvPr id="0" name=""/>
        <dsp:cNvSpPr/>
      </dsp:nvSpPr>
      <dsp:spPr>
        <a:xfrm>
          <a:off x="4263244" y="3862"/>
          <a:ext cx="2418857" cy="1451314"/>
        </a:xfrm>
        <a:prstGeom prst="roundRect">
          <a:avLst>
            <a:gd name="adj" fmla="val 10000"/>
          </a:avLst>
        </a:prstGeom>
        <a:solidFill>
          <a:schemeClr val="accent2">
            <a:hueOff val="1954454"/>
            <a:satOff val="-31534"/>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Alarms to notify staff of client whereabouts in the home</a:t>
          </a:r>
        </a:p>
      </dsp:txBody>
      <dsp:txXfrm>
        <a:off x="4305752" y="46370"/>
        <a:ext cx="2333841" cy="13662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75E48-85D5-3D4D-A5D1-4B096F2CF558}">
      <dsp:nvSpPr>
        <dsp:cNvPr id="0" name=""/>
        <dsp:cNvSpPr/>
      </dsp:nvSpPr>
      <dsp:spPr>
        <a:xfrm>
          <a:off x="0" y="0"/>
          <a:ext cx="6182613" cy="1119211"/>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Discuss all health and safety concerns with your Qualified Professional (QP)</a:t>
          </a:r>
        </a:p>
      </dsp:txBody>
      <dsp:txXfrm>
        <a:off x="32781" y="32781"/>
        <a:ext cx="4880323" cy="1053649"/>
      </dsp:txXfrm>
    </dsp:sp>
    <dsp:sp modelId="{3145DBFA-A903-CF42-A160-5057E9BFB195}">
      <dsp:nvSpPr>
        <dsp:cNvPr id="0" name=""/>
        <dsp:cNvSpPr/>
      </dsp:nvSpPr>
      <dsp:spPr>
        <a:xfrm>
          <a:off x="517793" y="1322704"/>
          <a:ext cx="6182613" cy="1119211"/>
        </a:xfrm>
        <a:prstGeom prst="roundRect">
          <a:avLst>
            <a:gd name="adj" fmla="val 10000"/>
          </a:avLst>
        </a:prstGeom>
        <a:solidFill>
          <a:schemeClr val="accent2">
            <a:hueOff val="651485"/>
            <a:satOff val="-10511"/>
            <a:lumOff val="-183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If the QP feels that a restriction might help the client, they can bring that information to the attention of the treatment team. </a:t>
          </a:r>
        </a:p>
      </dsp:txBody>
      <dsp:txXfrm>
        <a:off x="550574" y="1355485"/>
        <a:ext cx="4871770" cy="1053649"/>
      </dsp:txXfrm>
    </dsp:sp>
    <dsp:sp modelId="{2C27D94E-22A7-E948-A75E-9FEE9F322E94}">
      <dsp:nvSpPr>
        <dsp:cNvPr id="0" name=""/>
        <dsp:cNvSpPr/>
      </dsp:nvSpPr>
      <dsp:spPr>
        <a:xfrm>
          <a:off x="1027859" y="2645408"/>
          <a:ext cx="6182613" cy="1119211"/>
        </a:xfrm>
        <a:prstGeom prst="roundRect">
          <a:avLst>
            <a:gd name="adj" fmla="val 10000"/>
          </a:avLst>
        </a:prstGeom>
        <a:solidFill>
          <a:schemeClr val="accent2">
            <a:hueOff val="1302969"/>
            <a:satOff val="-21023"/>
            <a:lumOff val="-36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If the restriction is related to behavior, the treatment team may suggest the client receive Specialized Consultative Services (SCS). Then a psychologist or other behavior professional writes a behavior plan for the team to follow. Behavior data is gathered so that the continued use is assessed. </a:t>
          </a:r>
        </a:p>
      </dsp:txBody>
      <dsp:txXfrm>
        <a:off x="1060640" y="2678189"/>
        <a:ext cx="4879498" cy="1053649"/>
      </dsp:txXfrm>
    </dsp:sp>
    <dsp:sp modelId="{AA41849C-164D-EB4E-821B-A8663966592A}">
      <dsp:nvSpPr>
        <dsp:cNvPr id="0" name=""/>
        <dsp:cNvSpPr/>
      </dsp:nvSpPr>
      <dsp:spPr>
        <a:xfrm>
          <a:off x="1545653" y="3968112"/>
          <a:ext cx="6182613" cy="1119211"/>
        </a:xfrm>
        <a:prstGeom prst="roundRect">
          <a:avLst>
            <a:gd name="adj" fmla="val 10000"/>
          </a:avLst>
        </a:prstGeom>
        <a:solidFill>
          <a:schemeClr val="accent2">
            <a:hueOff val="1954454"/>
            <a:satOff val="-31534"/>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The restriction, developed by the treatment team (and psychologist when needed), must be written and submitted to the HRC for approval. The guardian, the QP, and the HRC representative must sign the behavior plan /restrictive guidelines and agree to it. </a:t>
          </a:r>
        </a:p>
      </dsp:txBody>
      <dsp:txXfrm>
        <a:off x="1578434" y="4000893"/>
        <a:ext cx="4871770" cy="1053649"/>
      </dsp:txXfrm>
    </dsp:sp>
    <dsp:sp modelId="{46E07389-4EB5-B247-859E-9024C3E7F028}">
      <dsp:nvSpPr>
        <dsp:cNvPr id="0" name=""/>
        <dsp:cNvSpPr/>
      </dsp:nvSpPr>
      <dsp:spPr>
        <a:xfrm>
          <a:off x="5455126" y="857214"/>
          <a:ext cx="727487" cy="727487"/>
        </a:xfrm>
        <a:prstGeom prst="downArrow">
          <a:avLst>
            <a:gd name="adj1" fmla="val 55000"/>
            <a:gd name="adj2" fmla="val 45000"/>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5618811" y="857214"/>
        <a:ext cx="400117" cy="547434"/>
      </dsp:txXfrm>
    </dsp:sp>
    <dsp:sp modelId="{19595178-2881-0F41-8492-6D79D6F430C3}">
      <dsp:nvSpPr>
        <dsp:cNvPr id="0" name=""/>
        <dsp:cNvSpPr/>
      </dsp:nvSpPr>
      <dsp:spPr>
        <a:xfrm>
          <a:off x="5972920" y="2179918"/>
          <a:ext cx="727487" cy="727487"/>
        </a:xfrm>
        <a:prstGeom prst="downArrow">
          <a:avLst>
            <a:gd name="adj1" fmla="val 55000"/>
            <a:gd name="adj2" fmla="val 45000"/>
          </a:avLst>
        </a:prstGeom>
        <a:solidFill>
          <a:schemeClr val="accent2">
            <a:tint val="40000"/>
            <a:alpha val="90000"/>
            <a:hueOff val="1604430"/>
            <a:satOff val="-28521"/>
            <a:lumOff val="-2064"/>
            <a:alphaOff val="0"/>
          </a:schemeClr>
        </a:solidFill>
        <a:ln w="10795" cap="flat" cmpd="sng" algn="ctr">
          <a:solidFill>
            <a:schemeClr val="accent2">
              <a:tint val="40000"/>
              <a:alpha val="90000"/>
              <a:hueOff val="1604430"/>
              <a:satOff val="-28521"/>
              <a:lumOff val="-20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6136605" y="2179918"/>
        <a:ext cx="400117" cy="547434"/>
      </dsp:txXfrm>
    </dsp:sp>
    <dsp:sp modelId="{9B6F3D8B-DA63-CF44-A1D5-0F38ABE637DC}">
      <dsp:nvSpPr>
        <dsp:cNvPr id="0" name=""/>
        <dsp:cNvSpPr/>
      </dsp:nvSpPr>
      <dsp:spPr>
        <a:xfrm>
          <a:off x="6482985" y="3502622"/>
          <a:ext cx="727487" cy="727487"/>
        </a:xfrm>
        <a:prstGeom prst="downArrow">
          <a:avLst>
            <a:gd name="adj1" fmla="val 55000"/>
            <a:gd name="adj2" fmla="val 45000"/>
          </a:avLst>
        </a:prstGeom>
        <a:solidFill>
          <a:schemeClr val="accent2">
            <a:tint val="40000"/>
            <a:alpha val="90000"/>
            <a:hueOff val="3208860"/>
            <a:satOff val="-57041"/>
            <a:lumOff val="-4127"/>
            <a:alphaOff val="0"/>
          </a:schemeClr>
        </a:solidFill>
        <a:ln w="10795" cap="flat" cmpd="sng" algn="ctr">
          <a:solidFill>
            <a:schemeClr val="accent2">
              <a:tint val="40000"/>
              <a:alpha val="90000"/>
              <a:hueOff val="3208860"/>
              <a:satOff val="-57041"/>
              <a:lumOff val="-41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6646670" y="3502622"/>
        <a:ext cx="400117" cy="5474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51204-94C7-9F4E-B4CB-E334585FC5EB}">
      <dsp:nvSpPr>
        <dsp:cNvPr id="0" name=""/>
        <dsp:cNvSpPr/>
      </dsp:nvSpPr>
      <dsp:spPr>
        <a:xfrm>
          <a:off x="845695" y="2746"/>
          <a:ext cx="1894499" cy="1136699"/>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Restrictions are only approved for 90 days. </a:t>
          </a:r>
        </a:p>
      </dsp:txBody>
      <dsp:txXfrm>
        <a:off x="845695" y="2746"/>
        <a:ext cx="1894499" cy="1136699"/>
      </dsp:txXfrm>
    </dsp:sp>
    <dsp:sp modelId="{F0A3CA02-B9F2-3741-85BB-A4D168AE6B1E}">
      <dsp:nvSpPr>
        <dsp:cNvPr id="0" name=""/>
        <dsp:cNvSpPr/>
      </dsp:nvSpPr>
      <dsp:spPr>
        <a:xfrm>
          <a:off x="845695" y="1328895"/>
          <a:ext cx="1894499" cy="1136699"/>
        </a:xfrm>
        <a:prstGeom prst="rect">
          <a:avLst/>
        </a:prstGeom>
        <a:solidFill>
          <a:schemeClr val="accent2">
            <a:hueOff val="651485"/>
            <a:satOff val="-10511"/>
            <a:lumOff val="-183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Behavior data must be gathered to show evidence of continued need</a:t>
          </a:r>
        </a:p>
      </dsp:txBody>
      <dsp:txXfrm>
        <a:off x="845695" y="1328895"/>
        <a:ext cx="1894499" cy="1136699"/>
      </dsp:txXfrm>
    </dsp:sp>
    <dsp:sp modelId="{2BE417B4-AC16-6E4D-AB95-EBDE2ADE62D7}">
      <dsp:nvSpPr>
        <dsp:cNvPr id="0" name=""/>
        <dsp:cNvSpPr/>
      </dsp:nvSpPr>
      <dsp:spPr>
        <a:xfrm>
          <a:off x="845695" y="2655044"/>
          <a:ext cx="1894499" cy="1136699"/>
        </a:xfrm>
        <a:prstGeom prst="rect">
          <a:avLst/>
        </a:prstGeom>
        <a:solidFill>
          <a:schemeClr val="accent2">
            <a:hueOff val="1302969"/>
            <a:satOff val="-21023"/>
            <a:lumOff val="-36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Treatment team assesses the need for continued restriction, in order to request the restriction to be renewed by the HRC</a:t>
          </a:r>
        </a:p>
      </dsp:txBody>
      <dsp:txXfrm>
        <a:off x="845695" y="2655044"/>
        <a:ext cx="1894499" cy="1136699"/>
      </dsp:txXfrm>
    </dsp:sp>
    <dsp:sp modelId="{11915FEF-BE7B-2D42-AE1D-D43B48794E8D}">
      <dsp:nvSpPr>
        <dsp:cNvPr id="0" name=""/>
        <dsp:cNvSpPr/>
      </dsp:nvSpPr>
      <dsp:spPr>
        <a:xfrm>
          <a:off x="845695" y="3981194"/>
          <a:ext cx="1894499" cy="1136699"/>
        </a:xfrm>
        <a:prstGeom prst="rect">
          <a:avLst/>
        </a:prstGeom>
        <a:solidFill>
          <a:schemeClr val="accent2">
            <a:hueOff val="1954454"/>
            <a:satOff val="-31534"/>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The HRC will review this information in order to approve the restriction for another 90 days.</a:t>
          </a:r>
        </a:p>
      </dsp:txBody>
      <dsp:txXfrm>
        <a:off x="845695" y="3981194"/>
        <a:ext cx="1894499" cy="11366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D524C-7615-8540-8A3E-AEB6F0475C48}">
      <dsp:nvSpPr>
        <dsp:cNvPr id="0" name=""/>
        <dsp:cNvSpPr/>
      </dsp:nvSpPr>
      <dsp:spPr>
        <a:xfrm>
          <a:off x="0" y="26724"/>
          <a:ext cx="7728267" cy="1622278"/>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This is a new policy for APS. The contents of the policy were in the previous slides. </a:t>
          </a:r>
        </a:p>
      </dsp:txBody>
      <dsp:txXfrm>
        <a:off x="79193" y="105917"/>
        <a:ext cx="7569881" cy="1463892"/>
      </dsp:txXfrm>
    </dsp:sp>
    <dsp:sp modelId="{54FFEDF8-9D86-5648-AAB8-18555DBB020C}">
      <dsp:nvSpPr>
        <dsp:cNvPr id="0" name=""/>
        <dsp:cNvSpPr/>
      </dsp:nvSpPr>
      <dsp:spPr>
        <a:xfrm>
          <a:off x="0" y="1732522"/>
          <a:ext cx="7728267" cy="1622278"/>
        </a:xfrm>
        <a:prstGeom prst="roundRect">
          <a:avLst/>
        </a:prstGeom>
        <a:solidFill>
          <a:schemeClr val="accent2">
            <a:hueOff val="977227"/>
            <a:satOff val="-15767"/>
            <a:lumOff val="-274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This procedure must be followed to restrict any client's rights.  </a:t>
          </a:r>
        </a:p>
      </dsp:txBody>
      <dsp:txXfrm>
        <a:off x="79193" y="1811715"/>
        <a:ext cx="7569881" cy="1463892"/>
      </dsp:txXfrm>
    </dsp:sp>
    <dsp:sp modelId="{97470B86-0FD5-C14C-9CC5-A293AA4C3AE2}">
      <dsp:nvSpPr>
        <dsp:cNvPr id="0" name=""/>
        <dsp:cNvSpPr/>
      </dsp:nvSpPr>
      <dsp:spPr>
        <a:xfrm>
          <a:off x="0" y="3438321"/>
          <a:ext cx="7728267" cy="1622278"/>
        </a:xfrm>
        <a:prstGeom prst="roundRect">
          <a:avLst/>
        </a:prstGeom>
        <a:solidFill>
          <a:schemeClr val="accent2">
            <a:hueOff val="1954454"/>
            <a:satOff val="-31534"/>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You will be asked to acknowledge that you have received this policy and that you understand it, at the end of this training.</a:t>
          </a:r>
        </a:p>
      </dsp:txBody>
      <dsp:txXfrm>
        <a:off x="79193" y="3517514"/>
        <a:ext cx="7569881" cy="14638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EFD06-EE87-AC48-B0AA-5C24B0FDF0FD}">
      <dsp:nvSpPr>
        <dsp:cNvPr id="0" name=""/>
        <dsp:cNvSpPr/>
      </dsp:nvSpPr>
      <dsp:spPr>
        <a:xfrm>
          <a:off x="0" y="125325"/>
          <a:ext cx="7315200" cy="93483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when reasonable suspicion exists that a client has an item or substance in his/her possession which may cause the individual to be imminently dangerous to self or others; or</a:t>
          </a:r>
        </a:p>
      </dsp:txBody>
      <dsp:txXfrm>
        <a:off x="45635" y="170960"/>
        <a:ext cx="7223930" cy="843560"/>
      </dsp:txXfrm>
    </dsp:sp>
    <dsp:sp modelId="{6E5CBB89-4172-9548-9D78-D4585D861819}">
      <dsp:nvSpPr>
        <dsp:cNvPr id="0" name=""/>
        <dsp:cNvSpPr/>
      </dsp:nvSpPr>
      <dsp:spPr>
        <a:xfrm>
          <a:off x="0" y="1109115"/>
          <a:ext cx="7315200" cy="934830"/>
        </a:xfrm>
        <a:prstGeom prst="roundRect">
          <a:avLst/>
        </a:prstGeom>
        <a:solidFill>
          <a:schemeClr val="accent2">
            <a:hueOff val="488613"/>
            <a:satOff val="-7883"/>
            <a:lumOff val="-137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when reasonable suspicion exists that a client has an item or substance in  his/her possession which is prohibited by program policy (e.g., alcohol for someone under 21, illegal drugs, weapons, stolen property); and     </a:t>
          </a:r>
        </a:p>
      </dsp:txBody>
      <dsp:txXfrm>
        <a:off x="45635" y="1154750"/>
        <a:ext cx="7223930" cy="843560"/>
      </dsp:txXfrm>
    </dsp:sp>
    <dsp:sp modelId="{2EE2B901-13E7-C347-8028-5DF2337D9CE8}">
      <dsp:nvSpPr>
        <dsp:cNvPr id="0" name=""/>
        <dsp:cNvSpPr/>
      </dsp:nvSpPr>
      <dsp:spPr>
        <a:xfrm>
          <a:off x="0" y="2092905"/>
          <a:ext cx="7315200" cy="934830"/>
        </a:xfrm>
        <a:prstGeom prst="roundRect">
          <a:avLst/>
        </a:prstGeom>
        <a:solidFill>
          <a:schemeClr val="accent2">
            <a:hueOff val="977227"/>
            <a:satOff val="-15767"/>
            <a:lumOff val="-274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when all attempts to persuade a client to relinquish suspect item or substance to program staff have failed; and</a:t>
          </a:r>
        </a:p>
      </dsp:txBody>
      <dsp:txXfrm>
        <a:off x="45635" y="2138540"/>
        <a:ext cx="7223930" cy="843560"/>
      </dsp:txXfrm>
    </dsp:sp>
    <dsp:sp modelId="{66615D0F-BFB7-2C4C-80C0-94B902F4BEE6}">
      <dsp:nvSpPr>
        <dsp:cNvPr id="0" name=""/>
        <dsp:cNvSpPr/>
      </dsp:nvSpPr>
      <dsp:spPr>
        <a:xfrm>
          <a:off x="0" y="3076695"/>
          <a:ext cx="7315200" cy="934830"/>
        </a:xfrm>
        <a:prstGeom prst="roundRect">
          <a:avLst/>
        </a:prstGeom>
        <a:solidFill>
          <a:schemeClr val="accent2">
            <a:hueOff val="1465840"/>
            <a:satOff val="-23650"/>
            <a:lumOff val="-411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upon authorization of the program director or designee; and</a:t>
          </a:r>
        </a:p>
      </dsp:txBody>
      <dsp:txXfrm>
        <a:off x="45635" y="3122330"/>
        <a:ext cx="7223930" cy="843560"/>
      </dsp:txXfrm>
    </dsp:sp>
    <dsp:sp modelId="{5668861C-ECED-D84C-BAA6-FC7A5586FC02}">
      <dsp:nvSpPr>
        <dsp:cNvPr id="0" name=""/>
        <dsp:cNvSpPr/>
      </dsp:nvSpPr>
      <dsp:spPr>
        <a:xfrm>
          <a:off x="0" y="4060485"/>
          <a:ext cx="7315200" cy="934830"/>
        </a:xfrm>
        <a:prstGeom prst="roundRect">
          <a:avLst/>
        </a:prstGeom>
        <a:solidFill>
          <a:schemeClr val="accent2">
            <a:hueOff val="1954454"/>
            <a:satOff val="-31534"/>
            <a:lumOff val="-54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upon telephone notification (if circumstances make this practical and possible) to legally responsible person.</a:t>
          </a:r>
        </a:p>
      </dsp:txBody>
      <dsp:txXfrm>
        <a:off x="45635" y="4106120"/>
        <a:ext cx="7223930" cy="8435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a:pPr/>
              <a:t>8/1/22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a:pPr/>
              <a:t>8/1/22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a:pPr/>
              <a:t>8/1/22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a:pPr/>
              <a:t>8/1/22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a:pPr/>
              <a:t>8/1/22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a:pPr/>
              <a:t>8/1/22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a:pPr/>
              <a:t>8/1/22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a:pPr/>
              <a:t>8/1/22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a:pPr/>
              <a:t>8/1/22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a:pPr/>
              <a:t>8/1/22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a:pPr/>
              <a:t>8/1/22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a:pPr/>
              <a:t>8/1/22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reports.oah.state.nc.us/ncac/title%2010a%20-%20health%20and%20human%20services/chapter%2027%20-%20mental%20health,%20community%20facilities%20and%20services/subchapter%20g/10a%20ncac%2027g%20.0504.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albertakids.com/welcome-packe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0616653-C7CE-2692-149C-791180D54A87}"/>
              </a:ext>
            </a:extLst>
          </p:cNvPr>
          <p:cNvSpPr>
            <a:spLocks noGrp="1"/>
          </p:cNvSpPr>
          <p:nvPr>
            <p:ph type="ctrTitle"/>
          </p:nvPr>
        </p:nvSpPr>
        <p:spPr>
          <a:xfrm>
            <a:off x="643467" y="1298448"/>
            <a:ext cx="3685070" cy="3255264"/>
          </a:xfrm>
        </p:spPr>
        <p:txBody>
          <a:bodyPr>
            <a:normAutofit/>
          </a:bodyPr>
          <a:lstStyle/>
          <a:p>
            <a:r>
              <a:rPr lang="en-US" dirty="0"/>
              <a:t>Client Rights and Restrictions </a:t>
            </a:r>
          </a:p>
        </p:txBody>
      </p:sp>
      <p:sp>
        <p:nvSpPr>
          <p:cNvPr id="3" name="Subtitle 2">
            <a:extLst>
              <a:ext uri="{FF2B5EF4-FFF2-40B4-BE49-F238E27FC236}">
                <a16:creationId xmlns:a16="http://schemas.microsoft.com/office/drawing/2014/main" id="{02124F7C-777F-5D65-0310-F53936188652}"/>
              </a:ext>
            </a:extLst>
          </p:cNvPr>
          <p:cNvSpPr>
            <a:spLocks noGrp="1"/>
          </p:cNvSpPr>
          <p:nvPr>
            <p:ph type="subTitle" idx="1"/>
          </p:nvPr>
        </p:nvSpPr>
        <p:spPr>
          <a:xfrm>
            <a:off x="643467" y="4670246"/>
            <a:ext cx="3685069" cy="914400"/>
          </a:xfrm>
        </p:spPr>
        <p:txBody>
          <a:bodyPr>
            <a:normAutofit/>
          </a:bodyPr>
          <a:lstStyle/>
          <a:p>
            <a:r>
              <a:rPr lang="en-US" dirty="0"/>
              <a:t>Jenny Gadd, MSW, LCSW</a:t>
            </a:r>
          </a:p>
          <a:p>
            <a:r>
              <a:rPr lang="en-US" dirty="0"/>
              <a:t>7-15-22</a:t>
            </a:r>
          </a:p>
        </p:txBody>
      </p:sp>
      <p:pic>
        <p:nvPicPr>
          <p:cNvPr id="5" name="Picture 4" descr="Wood human figure">
            <a:extLst>
              <a:ext uri="{FF2B5EF4-FFF2-40B4-BE49-F238E27FC236}">
                <a16:creationId xmlns:a16="http://schemas.microsoft.com/office/drawing/2014/main" id="{74F63703-5E81-9368-A830-D56E7F8A1F28}"/>
              </a:ext>
            </a:extLst>
          </p:cNvPr>
          <p:cNvPicPr>
            <a:picLocks noChangeAspect="1"/>
          </p:cNvPicPr>
          <p:nvPr/>
        </p:nvPicPr>
        <p:blipFill rotWithShape="1">
          <a:blip r:embed="rId2"/>
          <a:srcRect r="20270"/>
          <a:stretch/>
        </p:blipFill>
        <p:spPr>
          <a:xfrm>
            <a:off x="5120640" y="759599"/>
            <a:ext cx="6367271" cy="5330650"/>
          </a:xfrm>
          <a:prstGeom prst="rect">
            <a:avLst/>
          </a:prstGeom>
        </p:spPr>
      </p:pic>
      <p:sp>
        <p:nvSpPr>
          <p:cNvPr id="22" name="Rectangle 21">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7261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1700"/>
                            </p:stCondLst>
                            <p:childTnLst>
                              <p:par>
                                <p:cTn id="9" presetID="10" presetClass="entr" presetSubtype="0" fill="hold" grpId="0" nodeType="afterEffect">
                                  <p:stCondLst>
                                    <p:cond delay="0"/>
                                  </p:stCondLst>
                                  <p:iterate>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BDAAE7A-177F-4691-8F07-36CBBA611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45B1ADF-21DF-04D2-E632-330564ECDCD4}"/>
              </a:ext>
            </a:extLst>
          </p:cNvPr>
          <p:cNvSpPr>
            <a:spLocks noGrp="1"/>
          </p:cNvSpPr>
          <p:nvPr>
            <p:ph type="ctrTitle"/>
          </p:nvPr>
        </p:nvSpPr>
        <p:spPr>
          <a:xfrm>
            <a:off x="1608667" y="762000"/>
            <a:ext cx="7462083" cy="5334000"/>
          </a:xfrm>
        </p:spPr>
        <p:txBody>
          <a:bodyPr>
            <a:normAutofit/>
          </a:bodyPr>
          <a:lstStyle/>
          <a:p>
            <a:r>
              <a:rPr lang="en-US" sz="2900" b="1" dirty="0">
                <a:solidFill>
                  <a:schemeClr val="accent1"/>
                </a:solidFill>
              </a:rPr>
              <a:t>The person’s rights can only be restricted for reasons related to their care or treatment, by their treatment team. </a:t>
            </a:r>
            <a:br>
              <a:rPr lang="en-US" sz="2900" b="1" dirty="0">
                <a:solidFill>
                  <a:schemeClr val="accent1"/>
                </a:solidFill>
              </a:rPr>
            </a:br>
            <a:br>
              <a:rPr lang="en-US" sz="2900" b="1" dirty="0">
                <a:solidFill>
                  <a:schemeClr val="accent1"/>
                </a:solidFill>
              </a:rPr>
            </a:br>
            <a:r>
              <a:rPr lang="en-US" sz="2900" b="1" dirty="0">
                <a:solidFill>
                  <a:schemeClr val="accent1"/>
                </a:solidFill>
              </a:rPr>
              <a:t>A restriction of member rights must go through a Human Rights Committee for approval. Approvals are for 90 days and must be                     re-evaluated to be renewed. The restriction should be lifted as soon as it’s safe to do so.</a:t>
            </a:r>
            <a:br>
              <a:rPr lang="en-US" sz="2900" b="1" dirty="0">
                <a:solidFill>
                  <a:schemeClr val="accent1"/>
                </a:solidFill>
              </a:rPr>
            </a:br>
            <a:br>
              <a:rPr lang="en-US" sz="2900" b="1" dirty="0">
                <a:solidFill>
                  <a:schemeClr val="accent1"/>
                </a:solidFill>
              </a:rPr>
            </a:br>
            <a:r>
              <a:rPr lang="en-US" sz="2900" b="1" dirty="0">
                <a:solidFill>
                  <a:schemeClr val="accent1"/>
                </a:solidFill>
              </a:rPr>
              <a:t>Any restriction must be documented and maintained in the person’s medical record</a:t>
            </a:r>
            <a:r>
              <a:rPr lang="en-US" sz="2900" dirty="0">
                <a:solidFill>
                  <a:schemeClr val="accent1"/>
                </a:solidFill>
              </a:rPr>
              <a:t>.</a:t>
            </a:r>
            <a:br>
              <a:rPr lang="en-US" sz="2900" dirty="0">
                <a:solidFill>
                  <a:schemeClr val="accent1"/>
                </a:solidFill>
              </a:rPr>
            </a:br>
            <a:endParaRPr lang="en-US" sz="2900" dirty="0">
              <a:solidFill>
                <a:schemeClr val="accent1"/>
              </a:solidFill>
            </a:endParaRPr>
          </a:p>
        </p:txBody>
      </p:sp>
      <p:sp>
        <p:nvSpPr>
          <p:cNvPr id="11" name="Rectangle 10">
            <a:extLst>
              <a:ext uri="{FF2B5EF4-FFF2-40B4-BE49-F238E27FC236}">
                <a16:creationId xmlns:a16="http://schemas.microsoft.com/office/drawing/2014/main" id="{5BF82D1D-28BC-4216-A1EA-F7D9C6D1A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60A1DC48-C242-4442-822C-570436B80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arrow&#10;&#10;Description automatically generated">
            <a:extLst>
              <a:ext uri="{FF2B5EF4-FFF2-40B4-BE49-F238E27FC236}">
                <a16:creationId xmlns:a16="http://schemas.microsoft.com/office/drawing/2014/main" id="{7576C0D6-D0EB-3C77-24BD-4F0AEFB0381F}"/>
              </a:ext>
            </a:extLst>
          </p:cNvPr>
          <p:cNvPicPr>
            <a:picLocks noChangeAspect="1"/>
          </p:cNvPicPr>
          <p:nvPr/>
        </p:nvPicPr>
        <p:blipFill>
          <a:blip r:embed="rId2"/>
          <a:stretch>
            <a:fillRect/>
          </a:stretch>
        </p:blipFill>
        <p:spPr>
          <a:xfrm>
            <a:off x="8633209" y="4484076"/>
            <a:ext cx="3558791" cy="1992923"/>
          </a:xfrm>
          <a:prstGeom prst="rect">
            <a:avLst/>
          </a:prstGeom>
        </p:spPr>
      </p:pic>
    </p:spTree>
    <p:extLst>
      <p:ext uri="{BB962C8B-B14F-4D97-AF65-F5344CB8AC3E}">
        <p14:creationId xmlns:p14="http://schemas.microsoft.com/office/powerpoint/2010/main" val="376441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D709D-77BC-F988-D677-EE2305C128EE}"/>
              </a:ext>
            </a:extLst>
          </p:cNvPr>
          <p:cNvSpPr>
            <a:spLocks noGrp="1"/>
          </p:cNvSpPr>
          <p:nvPr>
            <p:ph type="title"/>
          </p:nvPr>
        </p:nvSpPr>
        <p:spPr/>
        <p:txBody>
          <a:bodyPr>
            <a:normAutofit/>
          </a:bodyPr>
          <a:lstStyle/>
          <a:p>
            <a:r>
              <a:rPr lang="en-US" sz="4000" dirty="0"/>
              <a:t>Human Rights Committee (HRC)</a:t>
            </a:r>
            <a:br>
              <a:rPr lang="en-US" sz="4000" dirty="0"/>
            </a:br>
            <a:br>
              <a:rPr lang="en-US" sz="4000" dirty="0"/>
            </a:br>
            <a:br>
              <a:rPr lang="en-US" sz="4000" dirty="0"/>
            </a:br>
            <a:endParaRPr lang="en-US" sz="4000" dirty="0"/>
          </a:p>
        </p:txBody>
      </p:sp>
      <p:graphicFrame>
        <p:nvGraphicFramePr>
          <p:cNvPr id="4" name="Content Placeholder 3">
            <a:extLst>
              <a:ext uri="{FF2B5EF4-FFF2-40B4-BE49-F238E27FC236}">
                <a16:creationId xmlns:a16="http://schemas.microsoft.com/office/drawing/2014/main" id="{8FFBA0B9-F468-1450-1FE0-642DCAC42310}"/>
              </a:ext>
            </a:extLst>
          </p:cNvPr>
          <p:cNvGraphicFramePr>
            <a:graphicFrameLocks noGrp="1"/>
          </p:cNvGraphicFramePr>
          <p:nvPr>
            <p:ph idx="1"/>
            <p:extLst>
              <p:ext uri="{D42A27DB-BD31-4B8C-83A1-F6EECF244321}">
                <p14:modId xmlns:p14="http://schemas.microsoft.com/office/powerpoint/2010/main" val="3111480370"/>
              </p:ext>
            </p:extLst>
          </p:nvPr>
        </p:nvGraphicFramePr>
        <p:xfrm>
          <a:off x="3698050" y="696468"/>
          <a:ext cx="7315200" cy="6736080"/>
        </p:xfrm>
        <a:graphic>
          <a:graphicData uri="http://schemas.openxmlformats.org/drawingml/2006/table">
            <a:tbl>
              <a:tblPr/>
              <a:tblGrid>
                <a:gridCol w="7315200">
                  <a:extLst>
                    <a:ext uri="{9D8B030D-6E8A-4147-A177-3AD203B41FA5}">
                      <a16:colId xmlns:a16="http://schemas.microsoft.com/office/drawing/2014/main" val="3617016391"/>
                    </a:ext>
                  </a:extLst>
                </a:gridCol>
              </a:tblGrid>
              <a:tr h="4722229">
                <a:tc>
                  <a:txBody>
                    <a:bodyPr/>
                    <a:lstStyle/>
                    <a:p>
                      <a:r>
                        <a:rPr lang="en-US" sz="2400" b="1" dirty="0">
                          <a:effectLst/>
                          <a:latin typeface="Calibri" panose="020F0502020204030204" pitchFamily="34" charset="0"/>
                        </a:rPr>
                        <a:t>Who is On the Committee:</a:t>
                      </a:r>
                      <a:br>
                        <a:rPr lang="en-US" sz="2400" b="1" dirty="0">
                          <a:effectLst/>
                          <a:latin typeface="Calibri" panose="020F0502020204030204" pitchFamily="34" charset="0"/>
                        </a:rPr>
                      </a:br>
                      <a:r>
                        <a:rPr lang="en-US" sz="2000" dirty="0">
                          <a:effectLst/>
                          <a:latin typeface="Calibri" panose="020F0502020204030204" pitchFamily="34" charset="0"/>
                        </a:rPr>
                        <a:t>More than 50% of the voting members are community members, clients, or family members that have lived experience or professional expertise with the disability group(s) served</a:t>
                      </a:r>
                      <a:br>
                        <a:rPr lang="en-US" sz="2000" dirty="0">
                          <a:effectLst/>
                          <a:latin typeface="Calibri" panose="020F0502020204030204" pitchFamily="34" charset="0"/>
                        </a:rPr>
                      </a:br>
                      <a:endParaRPr lang="en-US" sz="2000" dirty="0">
                        <a:effectLst/>
                        <a:latin typeface="Calibri" panose="020F0502020204030204" pitchFamily="34" charset="0"/>
                      </a:endParaRPr>
                    </a:p>
                    <a:p>
                      <a:r>
                        <a:rPr lang="en-US" sz="2400" b="1" dirty="0">
                          <a:effectLst/>
                          <a:latin typeface="Calibri" panose="020F0502020204030204" pitchFamily="34" charset="0"/>
                        </a:rPr>
                        <a:t>What Does the Committee Do:</a:t>
                      </a:r>
                      <a:r>
                        <a:rPr lang="en-US" sz="2000" b="1" dirty="0">
                          <a:effectLst/>
                          <a:latin typeface="Calibri" panose="020F0502020204030204" pitchFamily="34" charset="0"/>
                        </a:rPr>
                        <a:t> </a:t>
                      </a:r>
                      <a:br>
                        <a:rPr lang="en-US" sz="2000" dirty="0">
                          <a:effectLst/>
                          <a:latin typeface="Calibri" panose="020F0502020204030204" pitchFamily="34" charset="0"/>
                        </a:rPr>
                      </a:br>
                      <a:r>
                        <a:rPr lang="en-US" sz="2000" dirty="0">
                          <a:effectLst/>
                          <a:latin typeface="Calibri" panose="020F0502020204030204" pitchFamily="34" charset="0"/>
                        </a:rPr>
                        <a:t>Per </a:t>
                      </a:r>
                      <a:r>
                        <a:rPr lang="en-US" sz="2000" dirty="0">
                          <a:effectLst/>
                          <a:latin typeface="Calibri" panose="020F0502020204030204" pitchFamily="34" charset="0"/>
                          <a:hlinkClick r:id="rId2"/>
                        </a:rPr>
                        <a:t>10A NCAC 27G .0504 </a:t>
                      </a:r>
                      <a:r>
                        <a:rPr lang="en-US" sz="2000" dirty="0">
                          <a:effectLst/>
                          <a:latin typeface="Calibri" panose="020F0502020204030204" pitchFamily="34" charset="0"/>
                        </a:rPr>
                        <a:t> The Client Rights Committee reviews concerns brought by a client, advocate, parent, legally responsible person, staff, or others, regarding any:</a:t>
                      </a:r>
                    </a:p>
                    <a:p>
                      <a:pPr marL="285750" indent="-285750">
                        <a:buFont typeface="Arial" panose="020B0604020202020204" pitchFamily="34" charset="0"/>
                        <a:buChar char="•"/>
                      </a:pPr>
                      <a:r>
                        <a:rPr lang="en-US" sz="2000" dirty="0">
                          <a:effectLst/>
                          <a:latin typeface="Calibri" panose="020F0502020204030204" pitchFamily="34" charset="0"/>
                        </a:rPr>
                        <a:t>       restrictions to client rights</a:t>
                      </a:r>
                    </a:p>
                    <a:p>
                      <a:pPr marL="285750" indent="-285750">
                        <a:buFont typeface="Arial" panose="020B0604020202020204" pitchFamily="34" charset="0"/>
                        <a:buChar char="•"/>
                      </a:pPr>
                      <a:r>
                        <a:rPr lang="en-US" sz="2000" dirty="0">
                          <a:effectLst/>
                          <a:latin typeface="Calibri" panose="020F0502020204030204" pitchFamily="34" charset="0"/>
                        </a:rPr>
                        <a:t>       incidents </a:t>
                      </a:r>
                    </a:p>
                    <a:p>
                      <a:pPr marL="285750" indent="-285750">
                        <a:buFont typeface="Arial" panose="020B0604020202020204" pitchFamily="34" charset="0"/>
                        <a:buChar char="•"/>
                      </a:pPr>
                      <a:r>
                        <a:rPr lang="en-US" sz="2000" dirty="0">
                          <a:effectLst/>
                          <a:latin typeface="Calibri" panose="020F0502020204030204" pitchFamily="34" charset="0"/>
                        </a:rPr>
                        <a:t>       client complaints</a:t>
                      </a:r>
                    </a:p>
                    <a:p>
                      <a:pPr marL="285750" indent="-285750">
                        <a:buFont typeface="Arial" panose="020B0604020202020204" pitchFamily="34" charset="0"/>
                        <a:buChar char="•"/>
                      </a:pPr>
                      <a:r>
                        <a:rPr lang="en-US" sz="2000" dirty="0">
                          <a:effectLst/>
                          <a:latin typeface="Calibri" panose="020F0502020204030204" pitchFamily="34" charset="0"/>
                        </a:rPr>
                        <a:t>       alleged violations of the person’s rights</a:t>
                      </a:r>
                    </a:p>
                    <a:p>
                      <a:pPr marL="285750" indent="-285750">
                        <a:buFont typeface="Arial" panose="020B0604020202020204" pitchFamily="34" charset="0"/>
                        <a:buChar char="•"/>
                      </a:pPr>
                      <a:r>
                        <a:rPr lang="en-US" sz="2000" dirty="0">
                          <a:effectLst/>
                          <a:latin typeface="Calibri" panose="020F0502020204030204" pitchFamily="34" charset="0"/>
                        </a:rPr>
                        <a:t>       allegations of abuse, neglect, or exploitation</a:t>
                      </a:r>
                    </a:p>
                    <a:p>
                      <a:pPr marL="285750" indent="-285750">
                        <a:buFont typeface="Arial" panose="020B0604020202020204" pitchFamily="34" charset="0"/>
                        <a:buChar char="•"/>
                      </a:pPr>
                      <a:r>
                        <a:rPr lang="en-US" sz="2000" dirty="0">
                          <a:effectLst/>
                          <a:latin typeface="Calibri" panose="020F0502020204030204" pitchFamily="34" charset="0"/>
                        </a:rPr>
                        <a:t>       concerns regarding the use of restrictive interventions </a:t>
                      </a:r>
                    </a:p>
                    <a:p>
                      <a:pPr marL="285750" indent="-285750">
                        <a:buFont typeface="Arial" panose="020B0604020202020204" pitchFamily="34" charset="0"/>
                        <a:buChar char="•"/>
                      </a:pPr>
                      <a:r>
                        <a:rPr lang="en-US" sz="2000" dirty="0">
                          <a:effectLst/>
                          <a:latin typeface="Calibri" panose="020F0502020204030204" pitchFamily="34" charset="0"/>
                        </a:rPr>
                        <a:t>       and any concerns about the failure to provide needed services</a:t>
                      </a:r>
                      <a:br>
                        <a:rPr lang="en-US" sz="2000" dirty="0">
                          <a:effectLst/>
                          <a:latin typeface="Calibri" panose="020F0502020204030204" pitchFamily="34" charset="0"/>
                        </a:rPr>
                      </a:br>
                      <a:br>
                        <a:rPr lang="en-US" sz="2000" dirty="0">
                          <a:effectLst/>
                          <a:latin typeface="Calibri" panose="020F0502020204030204" pitchFamily="34" charset="0"/>
                        </a:rPr>
                      </a:br>
                      <a:r>
                        <a:rPr lang="en-US" sz="2000" dirty="0">
                          <a:effectLst/>
                          <a:latin typeface="Calibri" panose="020F0502020204030204" pitchFamily="34" charset="0"/>
                        </a:rPr>
                        <a:t>ALL PLANNED RESTRICTIONS OF CLIENT RIGHT’S MUST BE APPROVED BEFORE IT IS IMPLEMENTED</a:t>
                      </a:r>
                    </a:p>
                    <a:p>
                      <a:pPr marL="285750" indent="-285750">
                        <a:buFont typeface="Arial" panose="020B0604020202020204" pitchFamily="34" charset="0"/>
                        <a:buChar char="•"/>
                      </a:pPr>
                      <a:endParaRPr lang="en-US"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1769412164"/>
                  </a:ext>
                </a:extLst>
              </a:tr>
              <a:tr h="263976">
                <a:tc>
                  <a:txBody>
                    <a:bodyPr/>
                    <a:lstStyle/>
                    <a:p>
                      <a:pPr marL="285750" indent="-285750">
                        <a:buFont typeface="Arial" panose="020B0604020202020204" pitchFamily="34" charset="0"/>
                        <a:buChar char="•"/>
                      </a:pPr>
                      <a:endParaRPr lang="en-US"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1523578486"/>
                  </a:ext>
                </a:extLst>
              </a:tr>
              <a:tr h="263976">
                <a:tc>
                  <a:txBody>
                    <a:bodyPr/>
                    <a:lstStyle/>
                    <a:p>
                      <a:pPr marL="285750" indent="-285750">
                        <a:buFont typeface="Arial" panose="020B0604020202020204" pitchFamily="34" charset="0"/>
                        <a:buChar char="•"/>
                      </a:pPr>
                      <a:endParaRPr lang="en-US"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1200465598"/>
                  </a:ext>
                </a:extLst>
              </a:tr>
            </a:tbl>
          </a:graphicData>
        </a:graphic>
      </p:graphicFrame>
      <p:pic>
        <p:nvPicPr>
          <p:cNvPr id="6" name="Picture 5" descr="A picture containing text, sky, sign, outdoor&#10;&#10;Description automatically generated">
            <a:extLst>
              <a:ext uri="{FF2B5EF4-FFF2-40B4-BE49-F238E27FC236}">
                <a16:creationId xmlns:a16="http://schemas.microsoft.com/office/drawing/2014/main" id="{36469355-223E-0622-5BEF-10A8C7485C06}"/>
              </a:ext>
            </a:extLst>
          </p:cNvPr>
          <p:cNvPicPr>
            <a:picLocks noChangeAspect="1"/>
          </p:cNvPicPr>
          <p:nvPr/>
        </p:nvPicPr>
        <p:blipFill>
          <a:blip r:embed="rId3"/>
          <a:stretch>
            <a:fillRect/>
          </a:stretch>
        </p:blipFill>
        <p:spPr>
          <a:xfrm>
            <a:off x="1150530" y="4372570"/>
            <a:ext cx="2049871" cy="1361593"/>
          </a:xfrm>
          <a:prstGeom prst="rect">
            <a:avLst/>
          </a:prstGeom>
        </p:spPr>
      </p:pic>
    </p:spTree>
    <p:extLst>
      <p:ext uri="{BB962C8B-B14F-4D97-AF65-F5344CB8AC3E}">
        <p14:creationId xmlns:p14="http://schemas.microsoft.com/office/powerpoint/2010/main" val="1692085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53C7-0923-1DA0-38A2-64DB3A5DCB86}"/>
              </a:ext>
            </a:extLst>
          </p:cNvPr>
          <p:cNvSpPr>
            <a:spLocks noGrp="1"/>
          </p:cNvSpPr>
          <p:nvPr>
            <p:ph type="title"/>
          </p:nvPr>
        </p:nvSpPr>
        <p:spPr>
          <a:xfrm>
            <a:off x="252919" y="1123837"/>
            <a:ext cx="2947482" cy="4601183"/>
          </a:xfrm>
        </p:spPr>
        <p:txBody>
          <a:bodyPr>
            <a:normAutofit/>
          </a:bodyPr>
          <a:lstStyle/>
          <a:p>
            <a:r>
              <a:rPr lang="en-US" sz="2700" dirty="0"/>
              <a:t>Why would client rights need to be restricted?</a:t>
            </a:r>
            <a:br>
              <a:rPr lang="en-US" sz="2700" dirty="0"/>
            </a:br>
            <a:br>
              <a:rPr lang="en-US" sz="2700" dirty="0"/>
            </a:br>
            <a:r>
              <a:rPr lang="en-US" sz="2700" dirty="0"/>
              <a:t>Client’s rights are restricted for health and safety concerns.</a:t>
            </a:r>
            <a:br>
              <a:rPr lang="en-US" sz="2700" dirty="0"/>
            </a:br>
            <a:br>
              <a:rPr lang="en-US" sz="2700" dirty="0"/>
            </a:br>
            <a:r>
              <a:rPr lang="en-US" sz="2700" dirty="0"/>
              <a:t>Examples of some typical restrictions:</a:t>
            </a:r>
            <a:br>
              <a:rPr lang="en-US" dirty="0"/>
            </a:br>
            <a:endParaRPr lang="en-US" dirty="0"/>
          </a:p>
        </p:txBody>
      </p:sp>
      <p:graphicFrame>
        <p:nvGraphicFramePr>
          <p:cNvPr id="6" name="Content Placeholder 2">
            <a:extLst>
              <a:ext uri="{FF2B5EF4-FFF2-40B4-BE49-F238E27FC236}">
                <a16:creationId xmlns:a16="http://schemas.microsoft.com/office/drawing/2014/main" id="{58CB6994-6E80-09D7-8B92-3C5A5E89D321}"/>
              </a:ext>
            </a:extLst>
          </p:cNvPr>
          <p:cNvGraphicFramePr>
            <a:graphicFrameLocks noGrp="1"/>
          </p:cNvGraphicFramePr>
          <p:nvPr>
            <p:ph idx="1"/>
            <p:extLst>
              <p:ext uri="{D42A27DB-BD31-4B8C-83A1-F6EECF244321}">
                <p14:modId xmlns:p14="http://schemas.microsoft.com/office/powerpoint/2010/main" val="2735970045"/>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583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6920-1268-1B25-C054-F407DCE65547}"/>
              </a:ext>
            </a:extLst>
          </p:cNvPr>
          <p:cNvSpPr>
            <a:spLocks noGrp="1"/>
          </p:cNvSpPr>
          <p:nvPr>
            <p:ph type="title"/>
          </p:nvPr>
        </p:nvSpPr>
        <p:spPr>
          <a:xfrm>
            <a:off x="252919" y="1123837"/>
            <a:ext cx="2947482" cy="4601183"/>
          </a:xfrm>
        </p:spPr>
        <p:txBody>
          <a:bodyPr>
            <a:normAutofit/>
          </a:bodyPr>
          <a:lstStyle/>
          <a:p>
            <a:r>
              <a:rPr lang="en-US" dirty="0"/>
              <a:t>If You See a Need to Restrict a Client’s Right:</a:t>
            </a:r>
          </a:p>
        </p:txBody>
      </p:sp>
      <p:graphicFrame>
        <p:nvGraphicFramePr>
          <p:cNvPr id="5" name="Content Placeholder 2">
            <a:extLst>
              <a:ext uri="{FF2B5EF4-FFF2-40B4-BE49-F238E27FC236}">
                <a16:creationId xmlns:a16="http://schemas.microsoft.com/office/drawing/2014/main" id="{A7722147-45C3-C74D-266A-DC5EE8EB5877}"/>
              </a:ext>
            </a:extLst>
          </p:cNvPr>
          <p:cNvGraphicFramePr>
            <a:graphicFrameLocks noGrp="1"/>
          </p:cNvGraphicFramePr>
          <p:nvPr>
            <p:ph idx="1"/>
            <p:extLst>
              <p:ext uri="{D42A27DB-BD31-4B8C-83A1-F6EECF244321}">
                <p14:modId xmlns:p14="http://schemas.microsoft.com/office/powerpoint/2010/main" val="1391396100"/>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670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B4E1-AAD2-E558-4F8F-439899D5FD58}"/>
              </a:ext>
            </a:extLst>
          </p:cNvPr>
          <p:cNvSpPr>
            <a:spLocks noGrp="1"/>
          </p:cNvSpPr>
          <p:nvPr>
            <p:ph type="title"/>
          </p:nvPr>
        </p:nvSpPr>
        <p:spPr>
          <a:xfrm>
            <a:off x="252919" y="1123837"/>
            <a:ext cx="2947482" cy="4601183"/>
          </a:xfrm>
        </p:spPr>
        <p:txBody>
          <a:bodyPr>
            <a:normAutofit/>
          </a:bodyPr>
          <a:lstStyle/>
          <a:p>
            <a:r>
              <a:rPr lang="en-US" dirty="0"/>
              <a:t>How to continue the  restriction, once started</a:t>
            </a:r>
          </a:p>
        </p:txBody>
      </p:sp>
      <p:pic>
        <p:nvPicPr>
          <p:cNvPr id="6" name="Picture 5" descr="Graphical user interface&#10;&#10;Description automatically generated">
            <a:extLst>
              <a:ext uri="{FF2B5EF4-FFF2-40B4-BE49-F238E27FC236}">
                <a16:creationId xmlns:a16="http://schemas.microsoft.com/office/drawing/2014/main" id="{EF155DEA-C089-CF2E-637C-1A42121FBFAD}"/>
              </a:ext>
            </a:extLst>
          </p:cNvPr>
          <p:cNvPicPr>
            <a:picLocks noChangeAspect="1"/>
          </p:cNvPicPr>
          <p:nvPr/>
        </p:nvPicPr>
        <p:blipFill>
          <a:blip r:embed="rId2"/>
          <a:stretch>
            <a:fillRect/>
          </a:stretch>
        </p:blipFill>
        <p:spPr>
          <a:xfrm>
            <a:off x="7818120" y="1981200"/>
            <a:ext cx="3474720" cy="2895600"/>
          </a:xfrm>
          <a:prstGeom prst="rect">
            <a:avLst/>
          </a:prstGeom>
        </p:spPr>
      </p:pic>
      <p:graphicFrame>
        <p:nvGraphicFramePr>
          <p:cNvPr id="22" name="Content Placeholder 2">
            <a:extLst>
              <a:ext uri="{FF2B5EF4-FFF2-40B4-BE49-F238E27FC236}">
                <a16:creationId xmlns:a16="http://schemas.microsoft.com/office/drawing/2014/main" id="{4A0B6D6C-BAC2-751C-07EA-2A054D26AC50}"/>
              </a:ext>
            </a:extLst>
          </p:cNvPr>
          <p:cNvGraphicFramePr>
            <a:graphicFrameLocks noGrp="1"/>
          </p:cNvGraphicFramePr>
          <p:nvPr>
            <p:ph idx="1"/>
            <p:extLst>
              <p:ext uri="{D42A27DB-BD31-4B8C-83A1-F6EECF244321}">
                <p14:modId xmlns:p14="http://schemas.microsoft.com/office/powerpoint/2010/main" val="3704003348"/>
              </p:ext>
            </p:extLst>
          </p:nvPr>
        </p:nvGraphicFramePr>
        <p:xfrm>
          <a:off x="3869267" y="864108"/>
          <a:ext cx="3585891"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1099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381E-3E15-BD78-95D2-574EA83DF23C}"/>
              </a:ext>
            </a:extLst>
          </p:cNvPr>
          <p:cNvSpPr>
            <a:spLocks noGrp="1"/>
          </p:cNvSpPr>
          <p:nvPr>
            <p:ph type="title"/>
          </p:nvPr>
        </p:nvSpPr>
        <p:spPr>
          <a:xfrm>
            <a:off x="252919" y="1123837"/>
            <a:ext cx="2947482" cy="4601183"/>
          </a:xfrm>
        </p:spPr>
        <p:txBody>
          <a:bodyPr>
            <a:normAutofit/>
          </a:bodyPr>
          <a:lstStyle/>
          <a:p>
            <a:r>
              <a:rPr lang="en-US" dirty="0"/>
              <a:t>APS’ policy</a:t>
            </a:r>
            <a:br>
              <a:rPr lang="en-US" dirty="0"/>
            </a:br>
            <a:r>
              <a:rPr lang="en-US" dirty="0"/>
              <a:t>3.10 Human Rights Committee and Client Rights Restrictions</a:t>
            </a:r>
          </a:p>
        </p:txBody>
      </p:sp>
      <p:graphicFrame>
        <p:nvGraphicFramePr>
          <p:cNvPr id="5" name="Content Placeholder 2">
            <a:extLst>
              <a:ext uri="{FF2B5EF4-FFF2-40B4-BE49-F238E27FC236}">
                <a16:creationId xmlns:a16="http://schemas.microsoft.com/office/drawing/2014/main" id="{2BC4B040-7C60-8D93-0C69-8B77C771E072}"/>
              </a:ext>
            </a:extLst>
          </p:cNvPr>
          <p:cNvGraphicFramePr>
            <a:graphicFrameLocks noGrp="1"/>
          </p:cNvGraphicFramePr>
          <p:nvPr>
            <p:ph idx="1"/>
            <p:extLst>
              <p:ext uri="{D42A27DB-BD31-4B8C-83A1-F6EECF244321}">
                <p14:modId xmlns:p14="http://schemas.microsoft.com/office/powerpoint/2010/main" val="2185579992"/>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9303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8A4A-E4CA-C5C6-9E2F-59A741F79919}"/>
              </a:ext>
            </a:extLst>
          </p:cNvPr>
          <p:cNvSpPr>
            <a:spLocks noGrp="1"/>
          </p:cNvSpPr>
          <p:nvPr>
            <p:ph type="title"/>
          </p:nvPr>
        </p:nvSpPr>
        <p:spPr/>
        <p:txBody>
          <a:bodyPr/>
          <a:lstStyle/>
          <a:p>
            <a:r>
              <a:rPr lang="en-US" dirty="0"/>
              <a:t>When is it acceptable to remove client’s possessions?</a:t>
            </a:r>
          </a:p>
        </p:txBody>
      </p:sp>
      <p:sp>
        <p:nvSpPr>
          <p:cNvPr id="3" name="Content Placeholder 2">
            <a:extLst>
              <a:ext uri="{FF2B5EF4-FFF2-40B4-BE49-F238E27FC236}">
                <a16:creationId xmlns:a16="http://schemas.microsoft.com/office/drawing/2014/main" id="{7A5F97F7-A420-5511-853D-5A00D99C42D7}"/>
              </a:ext>
            </a:extLst>
          </p:cNvPr>
          <p:cNvSpPr>
            <a:spLocks noGrp="1"/>
          </p:cNvSpPr>
          <p:nvPr>
            <p:ph idx="1"/>
          </p:nvPr>
        </p:nvSpPr>
        <p:spPr/>
        <p:txBody>
          <a:bodyPr/>
          <a:lstStyle/>
          <a:p>
            <a:r>
              <a:rPr lang="en-US" dirty="0"/>
              <a:t>When the possession/s poses an immediate risk to the health and/or safety of the person. If there is no behavior plan supporting the removal of possessions, then report this event to your QP as an incident as soon as it is safe to do so.</a:t>
            </a:r>
          </a:p>
          <a:p>
            <a:r>
              <a:rPr lang="en-US" dirty="0"/>
              <a:t>Review the following pages regarding the “Search and Seizure Policy”</a:t>
            </a:r>
          </a:p>
          <a:p>
            <a:r>
              <a:rPr lang="en-US" dirty="0"/>
              <a:t>The word “seizure” in this case means taking an item or items from a client. Taking items (seizing) is an infringement of rights, so the procedure must be done carefully as follows</a:t>
            </a:r>
          </a:p>
        </p:txBody>
      </p:sp>
    </p:spTree>
    <p:extLst>
      <p:ext uri="{BB962C8B-B14F-4D97-AF65-F5344CB8AC3E}">
        <p14:creationId xmlns:p14="http://schemas.microsoft.com/office/powerpoint/2010/main" val="2818356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FD85-EF40-C24C-A0C3-547A92F7E349}"/>
              </a:ext>
            </a:extLst>
          </p:cNvPr>
          <p:cNvSpPr>
            <a:spLocks noGrp="1"/>
          </p:cNvSpPr>
          <p:nvPr>
            <p:ph type="title"/>
          </p:nvPr>
        </p:nvSpPr>
        <p:spPr/>
        <p:txBody>
          <a:bodyPr>
            <a:normAutofit fontScale="90000"/>
          </a:bodyPr>
          <a:lstStyle/>
          <a:p>
            <a:pPr marL="0" indent="0"/>
            <a:br>
              <a:rPr lang="en-US" sz="2700" b="1" dirty="0">
                <a:solidFill>
                  <a:schemeClr val="tx1"/>
                </a:solidFill>
                <a:latin typeface="+mn-lt"/>
              </a:rPr>
            </a:br>
            <a:r>
              <a:rPr lang="en-US" sz="3100" b="1" dirty="0">
                <a:solidFill>
                  <a:schemeClr val="tx1"/>
                </a:solidFill>
                <a:latin typeface="+mn-lt"/>
              </a:rPr>
              <a:t>APS’ policy </a:t>
            </a:r>
            <a:br>
              <a:rPr lang="en-US" sz="3100" b="1" dirty="0">
                <a:solidFill>
                  <a:schemeClr val="tx1"/>
                </a:solidFill>
                <a:latin typeface="+mn-lt"/>
              </a:rPr>
            </a:br>
            <a:r>
              <a:rPr lang="en-US" sz="3100" b="1" dirty="0">
                <a:solidFill>
                  <a:schemeClr val="tx1"/>
                </a:solidFill>
                <a:latin typeface="+mn-lt"/>
              </a:rPr>
              <a:t>3.23 SEARCH AND SEIZURE POLICY </a:t>
            </a:r>
            <a:br>
              <a:rPr lang="en-US" dirty="0">
                <a:solidFill>
                  <a:schemeClr val="tx1"/>
                </a:solidFill>
              </a:rPr>
            </a:br>
            <a:r>
              <a:rPr lang="en-US" sz="2200" dirty="0">
                <a:solidFill>
                  <a:schemeClr val="tx1"/>
                </a:solidFill>
              </a:rPr>
              <a:t>Clients shall be free from an unwarranted invasion of privacy.  Clients and/or clients’ private living areas in the home (when applicable) </a:t>
            </a:r>
            <a:r>
              <a:rPr lang="en-US" sz="2200" u="sng" dirty="0">
                <a:solidFill>
                  <a:schemeClr val="tx1"/>
                </a:solidFill>
              </a:rPr>
              <a:t>may not be searched and no seizure of property may be made except under the following conditions:</a:t>
            </a:r>
            <a:br>
              <a:rPr lang="en-US" u="sng" dirty="0">
                <a:solidFill>
                  <a:schemeClr val="tx1"/>
                </a:solidFill>
              </a:rPr>
            </a:br>
            <a:endParaRPr lang="en-US" dirty="0"/>
          </a:p>
        </p:txBody>
      </p:sp>
      <p:graphicFrame>
        <p:nvGraphicFramePr>
          <p:cNvPr id="4" name="Content Placeholder 3">
            <a:extLst>
              <a:ext uri="{FF2B5EF4-FFF2-40B4-BE49-F238E27FC236}">
                <a16:creationId xmlns:a16="http://schemas.microsoft.com/office/drawing/2014/main" id="{FA935CE2-0812-C2F8-0B7E-68FECB76E165}"/>
              </a:ext>
            </a:extLst>
          </p:cNvPr>
          <p:cNvGraphicFramePr>
            <a:graphicFrameLocks noGrp="1"/>
          </p:cNvGraphicFramePr>
          <p:nvPr>
            <p:ph idx="1"/>
            <p:extLst>
              <p:ext uri="{D42A27DB-BD31-4B8C-83A1-F6EECF244321}">
                <p14:modId xmlns:p14="http://schemas.microsoft.com/office/powerpoint/2010/main" val="682436474"/>
              </p:ext>
            </p:extLst>
          </p:nvPr>
        </p:nvGraphicFramePr>
        <p:xfrm>
          <a:off x="3869268" y="864108"/>
          <a:ext cx="7315200" cy="512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6935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3">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uitcase, bag, luggage&#10;&#10;Description automatically generated">
            <a:extLst>
              <a:ext uri="{FF2B5EF4-FFF2-40B4-BE49-F238E27FC236}">
                <a16:creationId xmlns:a16="http://schemas.microsoft.com/office/drawing/2014/main" id="{66681D67-77EE-6FA7-5967-BECD04E57852}"/>
              </a:ext>
            </a:extLst>
          </p:cNvPr>
          <p:cNvPicPr>
            <a:picLocks noChangeAspect="1"/>
          </p:cNvPicPr>
          <p:nvPr/>
        </p:nvPicPr>
        <p:blipFill rotWithShape="1">
          <a:blip r:embed="rId2"/>
          <a:srcRect t="21397" r="-1" b="18265"/>
          <a:stretch/>
        </p:blipFill>
        <p:spPr>
          <a:xfrm>
            <a:off x="20" y="1"/>
            <a:ext cx="12188932" cy="6858000"/>
          </a:xfrm>
          <a:prstGeom prst="rect">
            <a:avLst/>
          </a:prstGeom>
        </p:spPr>
      </p:pic>
      <p:sp>
        <p:nvSpPr>
          <p:cNvPr id="36" name="Rectangle 35">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1E32265-F3AD-E14E-658B-EF59B4913376}"/>
              </a:ext>
            </a:extLst>
          </p:cNvPr>
          <p:cNvSpPr>
            <a:spLocks noGrp="1"/>
          </p:cNvSpPr>
          <p:nvPr>
            <p:ph type="title"/>
          </p:nvPr>
        </p:nvSpPr>
        <p:spPr>
          <a:xfrm>
            <a:off x="252919" y="1123837"/>
            <a:ext cx="2947482" cy="4601183"/>
          </a:xfrm>
        </p:spPr>
        <p:txBody>
          <a:bodyPr>
            <a:normAutofit/>
          </a:bodyPr>
          <a:lstStyle/>
          <a:p>
            <a:r>
              <a:rPr lang="en-US" dirty="0"/>
              <a:t>Search and Seizure Procedure continued…</a:t>
            </a:r>
          </a:p>
        </p:txBody>
      </p:sp>
      <p:sp>
        <p:nvSpPr>
          <p:cNvPr id="38" name="Rectangle 37">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Content Placeholder 2">
            <a:extLst>
              <a:ext uri="{FF2B5EF4-FFF2-40B4-BE49-F238E27FC236}">
                <a16:creationId xmlns:a16="http://schemas.microsoft.com/office/drawing/2014/main" id="{17D4CCEA-B7EC-DBB3-7549-BA9E7EAAB692}"/>
              </a:ext>
            </a:extLst>
          </p:cNvPr>
          <p:cNvSpPr>
            <a:spLocks noGrp="1"/>
          </p:cNvSpPr>
          <p:nvPr>
            <p:ph idx="1"/>
          </p:nvPr>
        </p:nvSpPr>
        <p:spPr>
          <a:xfrm>
            <a:off x="3869268" y="967410"/>
            <a:ext cx="7315200" cy="5017338"/>
          </a:xfrm>
        </p:spPr>
        <p:txBody>
          <a:bodyPr>
            <a:normAutofit lnSpcReduction="10000"/>
          </a:bodyPr>
          <a:lstStyle/>
          <a:p>
            <a:pPr marL="0" indent="0">
              <a:buNone/>
            </a:pPr>
            <a:r>
              <a:rPr lang="en-US" dirty="0"/>
              <a:t>A search can only be conducted by staff specifically designated by the program director, and limited to the individual person under suspicion and/or his/her private living area/ book bag/purse, etc.  The individual client has the right to be present during the search. Two staff should work together to conduct the search so that it can be verified that client’s belongings were handled appropriately. These procedures shall be followed:</a:t>
            </a:r>
          </a:p>
          <a:p>
            <a:pPr lvl="0"/>
            <a:r>
              <a:rPr lang="en-US" dirty="0"/>
              <a:t>clients must receive an explanation of the reason for the search, and given an opportunity to give consent voluntarily prior to the action;</a:t>
            </a:r>
          </a:p>
          <a:p>
            <a:pPr lvl="0"/>
            <a:r>
              <a:rPr lang="en-US" dirty="0"/>
              <a:t>searches of a client shall be conducted in a private location by a staff member of the same sex as the client, and in the presence of one other staff member of the same sex;</a:t>
            </a:r>
          </a:p>
          <a:p>
            <a:pPr lvl="0"/>
            <a:r>
              <a:rPr lang="en-US" b="1" dirty="0"/>
              <a:t>“strip searches” are not allowed, ever</a:t>
            </a:r>
            <a:r>
              <a:rPr lang="en-US" dirty="0"/>
              <a:t>;  </a:t>
            </a:r>
          </a:p>
          <a:p>
            <a:pPr lvl="0"/>
            <a:r>
              <a:rPr lang="en-US" dirty="0"/>
              <a:t>searches of private living areas shall be limited to the space designated for the personal use of person in question.</a:t>
            </a:r>
          </a:p>
          <a:p>
            <a:endParaRPr lang="en-US" dirty="0"/>
          </a:p>
        </p:txBody>
      </p:sp>
      <p:sp>
        <p:nvSpPr>
          <p:cNvPr id="40" name="Rectangle 39">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5071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EE7C4FF-BE0F-0FB7-6C16-551F56503927}"/>
              </a:ext>
            </a:extLst>
          </p:cNvPr>
          <p:cNvSpPr>
            <a:spLocks noGrp="1"/>
          </p:cNvSpPr>
          <p:nvPr>
            <p:ph type="title"/>
          </p:nvPr>
        </p:nvSpPr>
        <p:spPr>
          <a:xfrm>
            <a:off x="1600754" y="1087374"/>
            <a:ext cx="8983489" cy="1000978"/>
          </a:xfrm>
        </p:spPr>
        <p:txBody>
          <a:bodyPr>
            <a:normAutofit/>
          </a:bodyPr>
          <a:lstStyle/>
          <a:p>
            <a:r>
              <a:rPr lang="en-US" dirty="0"/>
              <a:t>Search and Seizure Procedure continued…</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8039CB04-F8EB-0914-0EF6-EA1F495FE5FE}"/>
              </a:ext>
            </a:extLst>
          </p:cNvPr>
          <p:cNvSpPr>
            <a:spLocks noGrp="1"/>
          </p:cNvSpPr>
          <p:nvPr>
            <p:ph idx="1"/>
          </p:nvPr>
        </p:nvSpPr>
        <p:spPr>
          <a:xfrm>
            <a:off x="1600753" y="2535446"/>
            <a:ext cx="8983489" cy="3554457"/>
          </a:xfrm>
        </p:spPr>
        <p:txBody>
          <a:bodyPr>
            <a:normAutofit/>
          </a:bodyPr>
          <a:lstStyle/>
          <a:p>
            <a:pPr marL="0" indent="0">
              <a:buNone/>
            </a:pPr>
            <a:r>
              <a:rPr lang="en-US" dirty="0">
                <a:solidFill>
                  <a:schemeClr val="tx1"/>
                </a:solidFill>
              </a:rPr>
              <a:t>Seized (taken by staff) property shall be kept secure until such time that it can be delivered to the program director, who has responsibility for the final disposition.</a:t>
            </a:r>
          </a:p>
          <a:p>
            <a:pPr lvl="0"/>
            <a:r>
              <a:rPr lang="en-US" dirty="0">
                <a:solidFill>
                  <a:schemeClr val="tx1"/>
                </a:solidFill>
              </a:rPr>
              <a:t>items or substances prohibited by program policy shall be returned to the family as long as such return would pose no danger to the client or others;</a:t>
            </a:r>
          </a:p>
          <a:p>
            <a:pPr lvl="0"/>
            <a:r>
              <a:rPr lang="en-US" dirty="0">
                <a:solidFill>
                  <a:schemeClr val="tx1"/>
                </a:solidFill>
              </a:rPr>
              <a:t>stolen items shall be returned to the rightful owner, unless criminal charges are filed by law authorities, who may need to keep items as evidence in future judicial proceedings.</a:t>
            </a:r>
          </a:p>
        </p:txBody>
      </p:sp>
    </p:spTree>
    <p:extLst>
      <p:ext uri="{BB962C8B-B14F-4D97-AF65-F5344CB8AC3E}">
        <p14:creationId xmlns:p14="http://schemas.microsoft.com/office/powerpoint/2010/main" val="4034414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F7C9B3-01BE-4D46-ACA2-312DFE36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3443591" cy="5340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94CE67B7-3103-C50B-2B53-3AEE5CE8A054}"/>
              </a:ext>
            </a:extLst>
          </p:cNvPr>
          <p:cNvSpPr>
            <a:spLocks noGrp="1"/>
          </p:cNvSpPr>
          <p:nvPr>
            <p:ph type="title"/>
          </p:nvPr>
        </p:nvSpPr>
        <p:spPr>
          <a:xfrm>
            <a:off x="252919" y="1123837"/>
            <a:ext cx="2947482" cy="4601183"/>
          </a:xfrm>
        </p:spPr>
        <p:txBody>
          <a:bodyPr>
            <a:normAutofit/>
          </a:bodyPr>
          <a:lstStyle/>
          <a:p>
            <a:br>
              <a:rPr lang="en-US" sz="2000" dirty="0">
                <a:solidFill>
                  <a:schemeClr val="bg1"/>
                </a:solidFill>
                <a:latin typeface=".AppleSystemUIFont"/>
              </a:rPr>
            </a:br>
            <a:endParaRPr lang="en-US" sz="2000" dirty="0">
              <a:solidFill>
                <a:schemeClr val="bg1"/>
              </a:solidFill>
            </a:endParaRPr>
          </a:p>
        </p:txBody>
      </p:sp>
      <p:pic>
        <p:nvPicPr>
          <p:cNvPr id="24" name="Picture 23" descr="A group of hands holding a sign&#10;&#10;Description automatically generated with low confidence">
            <a:extLst>
              <a:ext uri="{FF2B5EF4-FFF2-40B4-BE49-F238E27FC236}">
                <a16:creationId xmlns:a16="http://schemas.microsoft.com/office/drawing/2014/main" id="{B1897298-00E6-B5B7-A01F-A29D14507E43}"/>
              </a:ext>
            </a:extLst>
          </p:cNvPr>
          <p:cNvPicPr>
            <a:picLocks noChangeAspect="1"/>
          </p:cNvPicPr>
          <p:nvPr/>
        </p:nvPicPr>
        <p:blipFill>
          <a:blip r:embed="rId2"/>
          <a:stretch>
            <a:fillRect/>
          </a:stretch>
        </p:blipFill>
        <p:spPr>
          <a:xfrm>
            <a:off x="5522219" y="375721"/>
            <a:ext cx="3392606" cy="1496231"/>
          </a:xfrm>
          <a:prstGeom prst="rect">
            <a:avLst/>
          </a:prstGeom>
        </p:spPr>
      </p:pic>
      <p:sp>
        <p:nvSpPr>
          <p:cNvPr id="25" name="Rectangle 24">
            <a:extLst>
              <a:ext uri="{FF2B5EF4-FFF2-40B4-BE49-F238E27FC236}">
                <a16:creationId xmlns:a16="http://schemas.microsoft.com/office/drawing/2014/main" id="{4A189750-0F49-0193-C13F-DD5542E333BC}"/>
              </a:ext>
            </a:extLst>
          </p:cNvPr>
          <p:cNvSpPr/>
          <p:nvPr/>
        </p:nvSpPr>
        <p:spPr>
          <a:xfrm>
            <a:off x="152401" y="1264883"/>
            <a:ext cx="3145970" cy="4401205"/>
          </a:xfrm>
          <a:prstGeom prst="rect">
            <a:avLst/>
          </a:prstGeom>
        </p:spPr>
        <p:txBody>
          <a:bodyPr wrap="square">
            <a:spAutoFit/>
          </a:bodyPr>
          <a:lstStyle/>
          <a:p>
            <a:r>
              <a:rPr lang="en-US" sz="2000" dirty="0">
                <a:solidFill>
                  <a:schemeClr val="bg1"/>
                </a:solidFill>
              </a:rPr>
              <a:t>Under the U.S. and N.C. Constitutions, N.C.G.S. Chapter 122C, Article 3, APSM 95-2: DMH/DD/SAS Client Rights Rules In Community Mental Health, Developmental Disabilities And Substance Abuse Services, effective July 1, 2003, and other applicable federal and state laws, rules and regulations, Medicaid members have the following rights:</a:t>
            </a:r>
          </a:p>
        </p:txBody>
      </p:sp>
      <p:graphicFrame>
        <p:nvGraphicFramePr>
          <p:cNvPr id="29" name="Content Placeholder 26">
            <a:extLst>
              <a:ext uri="{FF2B5EF4-FFF2-40B4-BE49-F238E27FC236}">
                <a16:creationId xmlns:a16="http://schemas.microsoft.com/office/drawing/2014/main" id="{FB20AB2E-763C-F745-F337-03F7A83553B1}"/>
              </a:ext>
            </a:extLst>
          </p:cNvPr>
          <p:cNvGraphicFramePr>
            <a:graphicFrameLocks noGrp="1"/>
          </p:cNvGraphicFramePr>
          <p:nvPr>
            <p:ph idx="1"/>
            <p:extLst>
              <p:ext uri="{D42A27DB-BD31-4B8C-83A1-F6EECF244321}">
                <p14:modId xmlns:p14="http://schemas.microsoft.com/office/powerpoint/2010/main" val="2752392329"/>
              </p:ext>
            </p:extLst>
          </p:nvPr>
        </p:nvGraphicFramePr>
        <p:xfrm>
          <a:off x="3869268" y="864108"/>
          <a:ext cx="7315200"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1078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54519-C2A2-3289-AACB-8280D6171FC9}"/>
              </a:ext>
            </a:extLst>
          </p:cNvPr>
          <p:cNvSpPr>
            <a:spLocks noGrp="1"/>
          </p:cNvSpPr>
          <p:nvPr>
            <p:ph type="title"/>
          </p:nvPr>
        </p:nvSpPr>
        <p:spPr/>
        <p:txBody>
          <a:bodyPr/>
          <a:lstStyle/>
          <a:p>
            <a:r>
              <a:rPr lang="en-US" dirty="0"/>
              <a:t>Search and Seizure Procedure continued…</a:t>
            </a:r>
          </a:p>
        </p:txBody>
      </p:sp>
      <p:sp>
        <p:nvSpPr>
          <p:cNvPr id="3" name="Content Placeholder 2">
            <a:extLst>
              <a:ext uri="{FF2B5EF4-FFF2-40B4-BE49-F238E27FC236}">
                <a16:creationId xmlns:a16="http://schemas.microsoft.com/office/drawing/2014/main" id="{8FD65D2A-69E9-5144-A4AD-F306E8D12D2F}"/>
              </a:ext>
            </a:extLst>
          </p:cNvPr>
          <p:cNvSpPr>
            <a:spLocks noGrp="1"/>
          </p:cNvSpPr>
          <p:nvPr>
            <p:ph idx="1"/>
          </p:nvPr>
        </p:nvSpPr>
        <p:spPr/>
        <p:txBody>
          <a:bodyPr/>
          <a:lstStyle/>
          <a:p>
            <a:pPr marL="0" indent="0">
              <a:buNone/>
            </a:pPr>
            <a:r>
              <a:rPr lang="en-US" dirty="0"/>
              <a:t>Every instance of search and/or seizure of client’s person, property, or private living area must be reported as an incident as soon as it is safe to do so. Staff and QP will insure documentation of a level I incident report form.  Documentation of searches/seizures shall contain the following:</a:t>
            </a:r>
          </a:p>
          <a:p>
            <a:r>
              <a:rPr lang="en-US" dirty="0"/>
              <a:t>	A. scope of search;</a:t>
            </a:r>
          </a:p>
          <a:p>
            <a:r>
              <a:rPr lang="en-US" dirty="0"/>
              <a:t>	B. reason for search;</a:t>
            </a:r>
          </a:p>
          <a:p>
            <a:r>
              <a:rPr lang="en-US" dirty="0"/>
              <a:t>	C. procedure followed in the search;</a:t>
            </a:r>
          </a:p>
          <a:p>
            <a:r>
              <a:rPr lang="en-US" dirty="0"/>
              <a:t>	D.  description of any property seized;  and</a:t>
            </a:r>
          </a:p>
          <a:p>
            <a:r>
              <a:rPr lang="en-US" dirty="0"/>
              <a:t>	E.  an account of the disposition of seized property.</a:t>
            </a:r>
          </a:p>
          <a:p>
            <a:pPr marL="0" indent="0">
              <a:buNone/>
            </a:pPr>
            <a:endParaRPr lang="en-US" dirty="0"/>
          </a:p>
          <a:p>
            <a:pPr marL="0" indent="0">
              <a:buNone/>
            </a:pPr>
            <a:r>
              <a:rPr lang="en-US" i="1" dirty="0"/>
              <a:t>Per 10A NCAC 27D .0103</a:t>
            </a:r>
          </a:p>
        </p:txBody>
      </p:sp>
    </p:spTree>
    <p:extLst>
      <p:ext uri="{BB962C8B-B14F-4D97-AF65-F5344CB8AC3E}">
        <p14:creationId xmlns:p14="http://schemas.microsoft.com/office/powerpoint/2010/main" val="802841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8493A-EDC7-7499-BD74-5556F2F66619}"/>
              </a:ext>
            </a:extLst>
          </p:cNvPr>
          <p:cNvSpPr>
            <a:spLocks noGrp="1"/>
          </p:cNvSpPr>
          <p:nvPr>
            <p:ph type="title"/>
          </p:nvPr>
        </p:nvSpPr>
        <p:spPr/>
        <p:txBody>
          <a:bodyPr/>
          <a:lstStyle/>
          <a:p>
            <a:r>
              <a:rPr lang="en-US" dirty="0"/>
              <a:t>Let’s practice </a:t>
            </a:r>
          </a:p>
        </p:txBody>
      </p:sp>
      <p:sp>
        <p:nvSpPr>
          <p:cNvPr id="3" name="Content Placeholder 2">
            <a:extLst>
              <a:ext uri="{FF2B5EF4-FFF2-40B4-BE49-F238E27FC236}">
                <a16:creationId xmlns:a16="http://schemas.microsoft.com/office/drawing/2014/main" id="{6F927D3A-A47F-944F-732C-E52AB0A16C31}"/>
              </a:ext>
            </a:extLst>
          </p:cNvPr>
          <p:cNvSpPr>
            <a:spLocks noGrp="1"/>
          </p:cNvSpPr>
          <p:nvPr>
            <p:ph idx="1"/>
          </p:nvPr>
        </p:nvSpPr>
        <p:spPr/>
        <p:txBody>
          <a:bodyPr>
            <a:normAutofit lnSpcReduction="10000"/>
          </a:bodyPr>
          <a:lstStyle/>
          <a:p>
            <a:r>
              <a:rPr lang="en-US" dirty="0">
                <a:solidFill>
                  <a:schemeClr val="accent1">
                    <a:lumMod val="50000"/>
                  </a:schemeClr>
                </a:solidFill>
              </a:rPr>
              <a:t>Scenerio 1: Person throws their boots at their direct care staff. Staff decides to “put up” the client’s boots, so the client can’t throw the boots anymore. Is this a restriction of client rights?</a:t>
            </a:r>
          </a:p>
          <a:p>
            <a:r>
              <a:rPr lang="en-US" dirty="0">
                <a:solidFill>
                  <a:schemeClr val="accent1">
                    <a:lumMod val="75000"/>
                  </a:schemeClr>
                </a:solidFill>
              </a:rPr>
              <a:t>YES. Report the rights restriction to your QP as soon as it is safe to do so. Assess with the QP if there is a need to develop a behavior plan for this person. Submit a level 1 incident report about the event.</a:t>
            </a:r>
          </a:p>
          <a:p>
            <a:r>
              <a:rPr lang="en-US" dirty="0">
                <a:solidFill>
                  <a:schemeClr val="accent1">
                    <a:lumMod val="50000"/>
                  </a:schemeClr>
                </a:solidFill>
              </a:rPr>
              <a:t>Scenerio 2: Person is angry and is about to break his glasses—he has often broken his glasses when upset, despite being almost blind without them. Therefore, a behavior plan has been developed to address this specific concern and allows for staff to take his glasses. Is this a restriction of his rights?</a:t>
            </a:r>
          </a:p>
          <a:p>
            <a:r>
              <a:rPr lang="en-US" dirty="0">
                <a:solidFill>
                  <a:schemeClr val="accent1">
                    <a:lumMod val="75000"/>
                  </a:schemeClr>
                </a:solidFill>
              </a:rPr>
              <a:t>YES. However, since the behavior plan specifies when, how, and why to take the glasses, AND behavior data is being collected by the staff, there is no need to submit an incident report. Do advise the QP, however, if there was any deviation from the plan or any unintended consequences. Complete the behavioral grid to include this event.</a:t>
            </a:r>
          </a:p>
        </p:txBody>
      </p:sp>
      <p:pic>
        <p:nvPicPr>
          <p:cNvPr id="5" name="Picture 4" descr="Woman wearing glasses">
            <a:extLst>
              <a:ext uri="{FF2B5EF4-FFF2-40B4-BE49-F238E27FC236}">
                <a16:creationId xmlns:a16="http://schemas.microsoft.com/office/drawing/2014/main" id="{FFF85141-35F1-A814-A4F5-94A97D5217C9}"/>
              </a:ext>
            </a:extLst>
          </p:cNvPr>
          <p:cNvPicPr>
            <a:picLocks noChangeAspect="1"/>
          </p:cNvPicPr>
          <p:nvPr/>
        </p:nvPicPr>
        <p:blipFill>
          <a:blip r:embed="rId2"/>
          <a:stretch>
            <a:fillRect/>
          </a:stretch>
        </p:blipFill>
        <p:spPr>
          <a:xfrm>
            <a:off x="252919" y="4317572"/>
            <a:ext cx="2240021" cy="1490869"/>
          </a:xfrm>
          <a:prstGeom prst="rect">
            <a:avLst/>
          </a:prstGeom>
        </p:spPr>
      </p:pic>
      <p:pic>
        <p:nvPicPr>
          <p:cNvPr id="7" name="Graphic 6" descr="Brainstorm with solid fill">
            <a:extLst>
              <a:ext uri="{FF2B5EF4-FFF2-40B4-BE49-F238E27FC236}">
                <a16:creationId xmlns:a16="http://schemas.microsoft.com/office/drawing/2014/main" id="{37232538-6B34-7B74-E1D6-A7D7171218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676" y="1349105"/>
            <a:ext cx="914400" cy="914400"/>
          </a:xfrm>
          <a:prstGeom prst="rect">
            <a:avLst/>
          </a:prstGeom>
        </p:spPr>
      </p:pic>
    </p:spTree>
    <p:extLst>
      <p:ext uri="{BB962C8B-B14F-4D97-AF65-F5344CB8AC3E}">
        <p14:creationId xmlns:p14="http://schemas.microsoft.com/office/powerpoint/2010/main" val="144559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FF51-2AC5-324C-F6CD-93BA0DE36D0B}"/>
              </a:ext>
            </a:extLst>
          </p:cNvPr>
          <p:cNvSpPr>
            <a:spLocks noGrp="1"/>
          </p:cNvSpPr>
          <p:nvPr>
            <p:ph type="title"/>
          </p:nvPr>
        </p:nvSpPr>
        <p:spPr/>
        <p:txBody>
          <a:bodyPr/>
          <a:lstStyle/>
          <a:p>
            <a:r>
              <a:rPr lang="en-US" dirty="0"/>
              <a:t>Practice (continued)</a:t>
            </a:r>
          </a:p>
        </p:txBody>
      </p:sp>
      <p:sp>
        <p:nvSpPr>
          <p:cNvPr id="3" name="Content Placeholder 2">
            <a:extLst>
              <a:ext uri="{FF2B5EF4-FFF2-40B4-BE49-F238E27FC236}">
                <a16:creationId xmlns:a16="http://schemas.microsoft.com/office/drawing/2014/main" id="{3D7AEB8C-786B-AB8B-F7E6-AE9C6186D779}"/>
              </a:ext>
            </a:extLst>
          </p:cNvPr>
          <p:cNvSpPr>
            <a:spLocks noGrp="1"/>
          </p:cNvSpPr>
          <p:nvPr>
            <p:ph idx="1"/>
          </p:nvPr>
        </p:nvSpPr>
        <p:spPr/>
        <p:txBody>
          <a:bodyPr>
            <a:normAutofit fontScale="85000" lnSpcReduction="10000"/>
          </a:bodyPr>
          <a:lstStyle/>
          <a:p>
            <a:r>
              <a:rPr lang="en-US" dirty="0">
                <a:solidFill>
                  <a:schemeClr val="accent1">
                    <a:lumMod val="50000"/>
                  </a:schemeClr>
                </a:solidFill>
              </a:rPr>
              <a:t>Scenario 3: An adult individual moves into a new AFL home. He likes to stay up later than staff, which is not a problem. It is discovered that he is binge-eating large quantities of food while unsupervised. The client and his guardian are concerned because he tends to gain dangerous amounts of weight. They want us to lock the cabinets and refrigerator. Would this be a rights restriction?</a:t>
            </a:r>
          </a:p>
          <a:p>
            <a:r>
              <a:rPr lang="en-US" dirty="0">
                <a:solidFill>
                  <a:schemeClr val="accent1">
                    <a:lumMod val="75000"/>
                  </a:schemeClr>
                </a:solidFill>
              </a:rPr>
              <a:t>YES. The QP, staff and guardian agree to monitor the situation closely, and collect written data about the situation frequency. Upon review of the data, it is learned that the food the person eats at night is prepared foods purchased in bulk at Sam’s. The team decides to reduce the amount of such food in the home, leaving healthy food options available all the time, and one serving of a preferred snack for the late-night munching. The household is looking forward to healthier choices. Problem solved, with no restriction of rights. </a:t>
            </a:r>
          </a:p>
          <a:p>
            <a:r>
              <a:rPr lang="en-US" dirty="0">
                <a:solidFill>
                  <a:schemeClr val="accent1">
                    <a:lumMod val="50000"/>
                  </a:schemeClr>
                </a:solidFill>
              </a:rPr>
              <a:t>Scenario 4: A person with diabetes and an eating disorder lives in the AFL home of a professional baker. There are pantries and rooms of baking supplies. Staff wants to install electronic chimes to alert her when the doors to the supplies are opened. Is this a rights restriction?</a:t>
            </a:r>
          </a:p>
          <a:p>
            <a:r>
              <a:rPr lang="en-US" dirty="0">
                <a:solidFill>
                  <a:schemeClr val="accent1">
                    <a:lumMod val="75000"/>
                  </a:schemeClr>
                </a:solidFill>
              </a:rPr>
              <a:t>YES. However, this individual has a behavior plan that is assessed monthly at team meetings, and this restriction was deemed necessary for her health. The Behaviorist added the chimes to the behavior plan and data sheets. The team assesses all the restrictions monthly to ensure they are still needed and discuss ways to reduce the restrictions in the future. This is the way to do it!</a:t>
            </a:r>
          </a:p>
        </p:txBody>
      </p:sp>
      <p:pic>
        <p:nvPicPr>
          <p:cNvPr id="5" name="Picture 4" descr="Young woman thinking">
            <a:extLst>
              <a:ext uri="{FF2B5EF4-FFF2-40B4-BE49-F238E27FC236}">
                <a16:creationId xmlns:a16="http://schemas.microsoft.com/office/drawing/2014/main" id="{CC47ADF8-7D51-26E6-68A6-104B6E721C0F}"/>
              </a:ext>
            </a:extLst>
          </p:cNvPr>
          <p:cNvPicPr>
            <a:picLocks noChangeAspect="1"/>
          </p:cNvPicPr>
          <p:nvPr/>
        </p:nvPicPr>
        <p:blipFill>
          <a:blip r:embed="rId2"/>
          <a:stretch>
            <a:fillRect/>
          </a:stretch>
        </p:blipFill>
        <p:spPr>
          <a:xfrm>
            <a:off x="444971" y="864108"/>
            <a:ext cx="2563377" cy="1711048"/>
          </a:xfrm>
          <a:prstGeom prst="rect">
            <a:avLst/>
          </a:prstGeom>
        </p:spPr>
      </p:pic>
      <p:pic>
        <p:nvPicPr>
          <p:cNvPr id="7" name="Graphic 6" descr="Head with gears with solid fill">
            <a:extLst>
              <a:ext uri="{FF2B5EF4-FFF2-40B4-BE49-F238E27FC236}">
                <a16:creationId xmlns:a16="http://schemas.microsoft.com/office/drawing/2014/main" id="{C28AE277-7AE9-75D4-5423-BBC86AF0D1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919" y="4282845"/>
            <a:ext cx="914400" cy="914400"/>
          </a:xfrm>
          <a:prstGeom prst="rect">
            <a:avLst/>
          </a:prstGeom>
        </p:spPr>
      </p:pic>
    </p:spTree>
    <p:extLst>
      <p:ext uri="{BB962C8B-B14F-4D97-AF65-F5344CB8AC3E}">
        <p14:creationId xmlns:p14="http://schemas.microsoft.com/office/powerpoint/2010/main" val="21490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28"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set on mountain tops">
            <a:extLst>
              <a:ext uri="{FF2B5EF4-FFF2-40B4-BE49-F238E27FC236}">
                <a16:creationId xmlns:a16="http://schemas.microsoft.com/office/drawing/2014/main" id="{D37341B0-5A95-B2D8-E44A-CD439BDC8473}"/>
              </a:ext>
            </a:extLst>
          </p:cNvPr>
          <p:cNvPicPr>
            <a:picLocks noChangeAspect="1"/>
          </p:cNvPicPr>
          <p:nvPr/>
        </p:nvPicPr>
        <p:blipFill>
          <a:blip r:embed="rId2"/>
          <a:stretch>
            <a:fillRect/>
          </a:stretch>
        </p:blipFill>
        <p:spPr>
          <a:xfrm>
            <a:off x="942813" y="0"/>
            <a:ext cx="10306373" cy="6858000"/>
          </a:xfrm>
          <a:prstGeom prst="rect">
            <a:avLst/>
          </a:prstGeom>
        </p:spPr>
      </p:pic>
      <p:sp>
        <p:nvSpPr>
          <p:cNvPr id="8" name="TextBox 7">
            <a:extLst>
              <a:ext uri="{FF2B5EF4-FFF2-40B4-BE49-F238E27FC236}">
                <a16:creationId xmlns:a16="http://schemas.microsoft.com/office/drawing/2014/main" id="{2393965A-27BA-8A6F-1B15-28F14CE54E99}"/>
              </a:ext>
            </a:extLst>
          </p:cNvPr>
          <p:cNvSpPr txBox="1"/>
          <p:nvPr/>
        </p:nvSpPr>
        <p:spPr>
          <a:xfrm>
            <a:off x="1404730" y="795130"/>
            <a:ext cx="6626087" cy="923330"/>
          </a:xfrm>
          <a:prstGeom prst="rect">
            <a:avLst/>
          </a:prstGeom>
          <a:noFill/>
        </p:spPr>
        <p:txBody>
          <a:bodyPr wrap="square" rtlCol="0">
            <a:spAutoFit/>
          </a:bodyPr>
          <a:lstStyle/>
          <a:p>
            <a:r>
              <a:rPr lang="en-US" dirty="0">
                <a:solidFill>
                  <a:schemeClr val="bg1"/>
                </a:solidFill>
              </a:rPr>
              <a:t>Thank you for your attention to this important topic. If you have questions about the training contents, please discuss it with your QP/Supervisor during supervision. Please proceed to the test.</a:t>
            </a:r>
          </a:p>
        </p:txBody>
      </p:sp>
    </p:spTree>
    <p:extLst>
      <p:ext uri="{BB962C8B-B14F-4D97-AF65-F5344CB8AC3E}">
        <p14:creationId xmlns:p14="http://schemas.microsoft.com/office/powerpoint/2010/main" val="482828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C565A60E-0900-6F92-5168-72B007C6E0DA}"/>
              </a:ext>
            </a:extLst>
          </p:cNvPr>
          <p:cNvGraphicFramePr>
            <a:graphicFrameLocks noGrp="1"/>
          </p:cNvGraphicFramePr>
          <p:nvPr>
            <p:ph idx="1"/>
            <p:extLst>
              <p:ext uri="{D42A27DB-BD31-4B8C-83A1-F6EECF244321}">
                <p14:modId xmlns:p14="http://schemas.microsoft.com/office/powerpoint/2010/main" val="3485927424"/>
              </p:ext>
            </p:extLst>
          </p:nvPr>
        </p:nvGraphicFramePr>
        <p:xfrm>
          <a:off x="3869268" y="864108"/>
          <a:ext cx="7315200" cy="512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e 3">
            <a:extLst>
              <a:ext uri="{FF2B5EF4-FFF2-40B4-BE49-F238E27FC236}">
                <a16:creationId xmlns:a16="http://schemas.microsoft.com/office/drawing/2014/main" id="{E641372A-341C-5D49-4750-895652DACAED}"/>
              </a:ext>
            </a:extLst>
          </p:cNvPr>
          <p:cNvGraphicFramePr>
            <a:graphicFrameLocks noGrp="1"/>
          </p:cNvGraphicFramePr>
          <p:nvPr>
            <p:extLst>
              <p:ext uri="{D42A27DB-BD31-4B8C-83A1-F6EECF244321}">
                <p14:modId xmlns:p14="http://schemas.microsoft.com/office/powerpoint/2010/main" val="3440481868"/>
              </p:ext>
            </p:extLst>
          </p:nvPr>
        </p:nvGraphicFramePr>
        <p:xfrm>
          <a:off x="3868738" y="4419600"/>
          <a:ext cx="7315200" cy="811966"/>
        </p:xfrm>
        <a:graphic>
          <a:graphicData uri="http://schemas.openxmlformats.org/drawingml/2006/table">
            <a:tbl>
              <a:tblPr/>
              <a:tblGrid>
                <a:gridCol w="7315200">
                  <a:extLst>
                    <a:ext uri="{9D8B030D-6E8A-4147-A177-3AD203B41FA5}">
                      <a16:colId xmlns:a16="http://schemas.microsoft.com/office/drawing/2014/main" val="1321325307"/>
                    </a:ext>
                  </a:extLst>
                </a:gridCol>
              </a:tblGrid>
              <a:tr h="811966">
                <a:tc>
                  <a:txBody>
                    <a:bodyPr/>
                    <a:lstStyle/>
                    <a:p>
                      <a:endParaRPr lang="en-US"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3350396062"/>
                  </a:ext>
                </a:extLst>
              </a:tr>
            </a:tbl>
          </a:graphicData>
        </a:graphic>
      </p:graphicFrame>
      <p:pic>
        <p:nvPicPr>
          <p:cNvPr id="15" name="Picture 14" descr="Text&#10;&#10;Description automatically generated with low confidence">
            <a:extLst>
              <a:ext uri="{FF2B5EF4-FFF2-40B4-BE49-F238E27FC236}">
                <a16:creationId xmlns:a16="http://schemas.microsoft.com/office/drawing/2014/main" id="{C56008F0-5AA2-0334-C8D5-6F0D90DFE6A4}"/>
              </a:ext>
            </a:extLst>
          </p:cNvPr>
          <p:cNvPicPr>
            <a:picLocks noChangeAspect="1"/>
          </p:cNvPicPr>
          <p:nvPr/>
        </p:nvPicPr>
        <p:blipFill>
          <a:blip r:embed="rId7"/>
          <a:stretch>
            <a:fillRect/>
          </a:stretch>
        </p:blipFill>
        <p:spPr>
          <a:xfrm>
            <a:off x="176719" y="1399079"/>
            <a:ext cx="3579187" cy="1753802"/>
          </a:xfrm>
          <a:prstGeom prst="rect">
            <a:avLst/>
          </a:prstGeom>
        </p:spPr>
      </p:pic>
      <p:sp>
        <p:nvSpPr>
          <p:cNvPr id="19" name="Title 18">
            <a:extLst>
              <a:ext uri="{FF2B5EF4-FFF2-40B4-BE49-F238E27FC236}">
                <a16:creationId xmlns:a16="http://schemas.microsoft.com/office/drawing/2014/main" id="{1FD1CED6-215C-9E63-4AD9-3E2B8E4ACC74}"/>
              </a:ext>
            </a:extLst>
          </p:cNvPr>
          <p:cNvSpPr>
            <a:spLocks noGrp="1"/>
          </p:cNvSpPr>
          <p:nvPr>
            <p:ph type="title"/>
          </p:nvPr>
        </p:nvSpPr>
        <p:spPr>
          <a:xfrm>
            <a:off x="252919" y="3886200"/>
            <a:ext cx="2947482" cy="1838820"/>
          </a:xfrm>
        </p:spPr>
        <p:txBody>
          <a:bodyPr/>
          <a:lstStyle/>
          <a:p>
            <a:r>
              <a:rPr lang="en-US" dirty="0"/>
              <a:t>Client Rights continued…</a:t>
            </a:r>
          </a:p>
        </p:txBody>
      </p:sp>
    </p:spTree>
    <p:extLst>
      <p:ext uri="{BB962C8B-B14F-4D97-AF65-F5344CB8AC3E}">
        <p14:creationId xmlns:p14="http://schemas.microsoft.com/office/powerpoint/2010/main" val="307142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483EF59-9C63-D2DC-5E15-7E111D8C9FD7}"/>
              </a:ext>
            </a:extLst>
          </p:cNvPr>
          <p:cNvSpPr>
            <a:spLocks noGrp="1"/>
          </p:cNvSpPr>
          <p:nvPr>
            <p:ph type="title"/>
          </p:nvPr>
        </p:nvSpPr>
        <p:spPr>
          <a:xfrm>
            <a:off x="289248" y="1123837"/>
            <a:ext cx="6451110" cy="1255469"/>
          </a:xfrm>
        </p:spPr>
        <p:txBody>
          <a:bodyPr>
            <a:normAutofit/>
          </a:bodyPr>
          <a:lstStyle/>
          <a:p>
            <a:r>
              <a:rPr lang="en-US" dirty="0"/>
              <a:t>Client Rights</a:t>
            </a:r>
            <a:br>
              <a:rPr lang="en-US" dirty="0"/>
            </a:br>
            <a:r>
              <a:rPr lang="en-US" dirty="0"/>
              <a:t>continued…</a:t>
            </a:r>
          </a:p>
        </p:txBody>
      </p:sp>
      <p:pic>
        <p:nvPicPr>
          <p:cNvPr id="6" name="Picture 5" descr="A picture containing text&#10;&#10;Description automatically generated">
            <a:extLst>
              <a:ext uri="{FF2B5EF4-FFF2-40B4-BE49-F238E27FC236}">
                <a16:creationId xmlns:a16="http://schemas.microsoft.com/office/drawing/2014/main" id="{D5DA4DA5-97BF-3135-1783-C2F268A3EA83}"/>
              </a:ext>
            </a:extLst>
          </p:cNvPr>
          <p:cNvPicPr>
            <a:picLocks noChangeAspect="1"/>
          </p:cNvPicPr>
          <p:nvPr/>
        </p:nvPicPr>
        <p:blipFill>
          <a:blip r:embed="rId2"/>
          <a:stretch>
            <a:fillRect/>
          </a:stretch>
        </p:blipFill>
        <p:spPr>
          <a:xfrm>
            <a:off x="7552944" y="1864014"/>
            <a:ext cx="3778286" cy="3120527"/>
          </a:xfrm>
          <a:prstGeom prst="rect">
            <a:avLst/>
          </a:prstGeom>
        </p:spPr>
      </p:pic>
      <p:sp>
        <p:nvSpPr>
          <p:cNvPr id="27" name="Rectangle 26">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5968F591-DA12-C986-1A53-7A3246862D2C}"/>
              </a:ext>
            </a:extLst>
          </p:cNvPr>
          <p:cNvGraphicFramePr>
            <a:graphicFrameLocks noGrp="1"/>
          </p:cNvGraphicFramePr>
          <p:nvPr>
            <p:ph idx="1"/>
            <p:extLst>
              <p:ext uri="{D42A27DB-BD31-4B8C-83A1-F6EECF244321}">
                <p14:modId xmlns:p14="http://schemas.microsoft.com/office/powerpoint/2010/main" val="3896215217"/>
              </p:ext>
            </p:extLst>
          </p:nvPr>
        </p:nvGraphicFramePr>
        <p:xfrm>
          <a:off x="289248" y="2510395"/>
          <a:ext cx="6451109" cy="3274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0114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23E4CA-F7CA-913E-B23B-984F0064AEF6}"/>
              </a:ext>
            </a:extLst>
          </p:cNvPr>
          <p:cNvPicPr>
            <a:picLocks noChangeAspect="1"/>
          </p:cNvPicPr>
          <p:nvPr/>
        </p:nvPicPr>
        <p:blipFill>
          <a:blip r:embed="rId2"/>
          <a:stretch>
            <a:fillRect/>
          </a:stretch>
        </p:blipFill>
        <p:spPr>
          <a:xfrm>
            <a:off x="2014780" y="0"/>
            <a:ext cx="8307091" cy="6975205"/>
          </a:xfrm>
          <a:prstGeom prst="rect">
            <a:avLst/>
          </a:prstGeom>
        </p:spPr>
      </p:pic>
      <p:sp>
        <p:nvSpPr>
          <p:cNvPr id="6" name="TextBox 5">
            <a:extLst>
              <a:ext uri="{FF2B5EF4-FFF2-40B4-BE49-F238E27FC236}">
                <a16:creationId xmlns:a16="http://schemas.microsoft.com/office/drawing/2014/main" id="{CB1E4750-E8CD-9CEB-ADE3-B09BFAA7869B}"/>
              </a:ext>
            </a:extLst>
          </p:cNvPr>
          <p:cNvSpPr txBox="1"/>
          <p:nvPr/>
        </p:nvSpPr>
        <p:spPr>
          <a:xfrm>
            <a:off x="185980" y="790414"/>
            <a:ext cx="1932752" cy="1569660"/>
          </a:xfrm>
          <a:prstGeom prst="rect">
            <a:avLst/>
          </a:prstGeom>
          <a:noFill/>
        </p:spPr>
        <p:txBody>
          <a:bodyPr wrap="square" rtlCol="0">
            <a:spAutoFit/>
          </a:bodyPr>
          <a:lstStyle/>
          <a:p>
            <a:r>
              <a:rPr lang="en-US" sz="2400" b="1" dirty="0">
                <a:latin typeface="+mj-lt"/>
              </a:rPr>
              <a:t>In NC </a:t>
            </a:r>
          </a:p>
          <a:p>
            <a:r>
              <a:rPr lang="en-US" sz="2400" b="1" dirty="0">
                <a:latin typeface="+mj-lt"/>
              </a:rPr>
              <a:t>adult clients have these rights. </a:t>
            </a:r>
          </a:p>
        </p:txBody>
      </p:sp>
      <p:sp>
        <p:nvSpPr>
          <p:cNvPr id="8" name="TextBox 7">
            <a:extLst>
              <a:ext uri="{FF2B5EF4-FFF2-40B4-BE49-F238E27FC236}">
                <a16:creationId xmlns:a16="http://schemas.microsoft.com/office/drawing/2014/main" id="{AC4FD8D9-EA3B-361E-2768-9E39D9DDAFF6}"/>
              </a:ext>
            </a:extLst>
          </p:cNvPr>
          <p:cNvSpPr txBox="1"/>
          <p:nvPr/>
        </p:nvSpPr>
        <p:spPr>
          <a:xfrm>
            <a:off x="289932" y="5261681"/>
            <a:ext cx="1344070" cy="1200329"/>
          </a:xfrm>
          <a:prstGeom prst="rect">
            <a:avLst/>
          </a:prstGeom>
          <a:noFill/>
        </p:spPr>
        <p:txBody>
          <a:bodyPr wrap="square" rtlCol="0">
            <a:spAutoFit/>
          </a:bodyPr>
          <a:lstStyle/>
          <a:p>
            <a:r>
              <a:rPr lang="en-US" dirty="0"/>
              <a:t>This graphic is provided by Disability Rights NC</a:t>
            </a:r>
          </a:p>
        </p:txBody>
      </p:sp>
    </p:spTree>
    <p:extLst>
      <p:ext uri="{BB962C8B-B14F-4D97-AF65-F5344CB8AC3E}">
        <p14:creationId xmlns:p14="http://schemas.microsoft.com/office/powerpoint/2010/main" val="1931549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7A3F2-A7F7-5279-3E33-B8536186B976}"/>
              </a:ext>
            </a:extLst>
          </p:cNvPr>
          <p:cNvPicPr>
            <a:picLocks noChangeAspect="1"/>
          </p:cNvPicPr>
          <p:nvPr/>
        </p:nvPicPr>
        <p:blipFill>
          <a:blip r:embed="rId2"/>
          <a:stretch>
            <a:fillRect/>
          </a:stretch>
        </p:blipFill>
        <p:spPr>
          <a:xfrm>
            <a:off x="1571625" y="0"/>
            <a:ext cx="9048750" cy="6858000"/>
          </a:xfrm>
          <a:prstGeom prst="rect">
            <a:avLst/>
          </a:prstGeom>
        </p:spPr>
      </p:pic>
      <p:sp>
        <p:nvSpPr>
          <p:cNvPr id="4" name="TextBox 3">
            <a:extLst>
              <a:ext uri="{FF2B5EF4-FFF2-40B4-BE49-F238E27FC236}">
                <a16:creationId xmlns:a16="http://schemas.microsoft.com/office/drawing/2014/main" id="{C4462B3A-F247-112C-D23D-F86B519F99C0}"/>
              </a:ext>
            </a:extLst>
          </p:cNvPr>
          <p:cNvSpPr txBox="1"/>
          <p:nvPr/>
        </p:nvSpPr>
        <p:spPr>
          <a:xfrm>
            <a:off x="289932" y="867905"/>
            <a:ext cx="1628077" cy="1938992"/>
          </a:xfrm>
          <a:prstGeom prst="rect">
            <a:avLst/>
          </a:prstGeom>
          <a:noFill/>
        </p:spPr>
        <p:txBody>
          <a:bodyPr wrap="square" rtlCol="0">
            <a:spAutoFit/>
          </a:bodyPr>
          <a:lstStyle/>
          <a:p>
            <a:r>
              <a:rPr lang="en-US" sz="2400" b="1" dirty="0">
                <a:latin typeface="+mj-lt"/>
              </a:rPr>
              <a:t>In NC</a:t>
            </a:r>
          </a:p>
          <a:p>
            <a:r>
              <a:rPr lang="en-US" sz="2400" b="1" dirty="0">
                <a:latin typeface="+mj-lt"/>
              </a:rPr>
              <a:t>child clients have these rights</a:t>
            </a:r>
          </a:p>
        </p:txBody>
      </p:sp>
      <p:sp>
        <p:nvSpPr>
          <p:cNvPr id="5" name="TextBox 4">
            <a:extLst>
              <a:ext uri="{FF2B5EF4-FFF2-40B4-BE49-F238E27FC236}">
                <a16:creationId xmlns:a16="http://schemas.microsoft.com/office/drawing/2014/main" id="{408CA151-B02F-BB56-1253-15311B0B1B28}"/>
              </a:ext>
            </a:extLst>
          </p:cNvPr>
          <p:cNvSpPr txBox="1"/>
          <p:nvPr/>
        </p:nvSpPr>
        <p:spPr>
          <a:xfrm>
            <a:off x="289932" y="5261681"/>
            <a:ext cx="1344070" cy="1200329"/>
          </a:xfrm>
          <a:prstGeom prst="rect">
            <a:avLst/>
          </a:prstGeom>
          <a:noFill/>
        </p:spPr>
        <p:txBody>
          <a:bodyPr wrap="square" rtlCol="0">
            <a:spAutoFit/>
          </a:bodyPr>
          <a:lstStyle/>
          <a:p>
            <a:r>
              <a:rPr lang="en-US" dirty="0"/>
              <a:t>This graphic is provided by Disability Rights NC</a:t>
            </a:r>
          </a:p>
        </p:txBody>
      </p:sp>
    </p:spTree>
    <p:extLst>
      <p:ext uri="{BB962C8B-B14F-4D97-AF65-F5344CB8AC3E}">
        <p14:creationId xmlns:p14="http://schemas.microsoft.com/office/powerpoint/2010/main" val="72070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9E1A-4ED7-884E-E104-AE4AE5779E9A}"/>
              </a:ext>
            </a:extLst>
          </p:cNvPr>
          <p:cNvSpPr>
            <a:spLocks noGrp="1"/>
          </p:cNvSpPr>
          <p:nvPr>
            <p:ph type="title"/>
          </p:nvPr>
        </p:nvSpPr>
        <p:spPr/>
        <p:txBody>
          <a:bodyPr/>
          <a:lstStyle/>
          <a:p>
            <a:r>
              <a:rPr lang="en-US" dirty="0"/>
              <a:t>Home and Community Based Services Final Rule</a:t>
            </a:r>
            <a:br>
              <a:rPr lang="en-US" dirty="0"/>
            </a:br>
            <a:br>
              <a:rPr lang="en-US" dirty="0"/>
            </a:br>
            <a:br>
              <a:rPr lang="en-US" dirty="0"/>
            </a:br>
            <a:br>
              <a:rPr lang="en-US" dirty="0"/>
            </a:br>
            <a:br>
              <a:rPr lang="en-US" dirty="0"/>
            </a:br>
            <a:r>
              <a:rPr lang="en-US" sz="1600" i="1" dirty="0"/>
              <a:t>Be familiar with these standards</a:t>
            </a:r>
            <a:endParaRPr lang="en-US" sz="1600" dirty="0"/>
          </a:p>
        </p:txBody>
      </p:sp>
      <p:sp>
        <p:nvSpPr>
          <p:cNvPr id="3" name="Content Placeholder 2">
            <a:extLst>
              <a:ext uri="{FF2B5EF4-FFF2-40B4-BE49-F238E27FC236}">
                <a16:creationId xmlns:a16="http://schemas.microsoft.com/office/drawing/2014/main" id="{F0601402-DD47-E255-608E-8071B1C30124}"/>
              </a:ext>
            </a:extLst>
          </p:cNvPr>
          <p:cNvSpPr>
            <a:spLocks noGrp="1"/>
          </p:cNvSpPr>
          <p:nvPr>
            <p:ph sz="half" idx="1"/>
          </p:nvPr>
        </p:nvSpPr>
        <p:spPr>
          <a:xfrm>
            <a:off x="3867912" y="868679"/>
            <a:ext cx="3474720" cy="5677086"/>
          </a:xfrm>
        </p:spPr>
        <p:txBody>
          <a:bodyPr>
            <a:normAutofit fontScale="92500" lnSpcReduction="20000"/>
          </a:bodyPr>
          <a:lstStyle/>
          <a:p>
            <a:pPr marL="0" indent="0">
              <a:buNone/>
            </a:pPr>
            <a:r>
              <a:rPr lang="en-US" b="1" dirty="0"/>
              <a:t>Additionally, these expectations also apply to our adult I/DD clients:</a:t>
            </a:r>
          </a:p>
          <a:p>
            <a:r>
              <a:rPr lang="en-US" dirty="0"/>
              <a:t>I am integrated into the community or have a plan to support integration</a:t>
            </a:r>
          </a:p>
          <a:p>
            <a:r>
              <a:rPr lang="en-US" dirty="0"/>
              <a:t>I can choose where I live, work, and play</a:t>
            </a:r>
          </a:p>
          <a:p>
            <a:r>
              <a:rPr lang="en-US" dirty="0"/>
              <a:t>I have the right of privacy, dignity and respect</a:t>
            </a:r>
          </a:p>
          <a:p>
            <a:r>
              <a:rPr lang="en-US" dirty="0"/>
              <a:t>I can make life choices about everything, including my friends, religion, and supports</a:t>
            </a:r>
          </a:p>
          <a:p>
            <a:r>
              <a:rPr lang="en-US" dirty="0"/>
              <a:t>I can choose my own schedule, including meal planning, awake and sleep schedule, and activities</a:t>
            </a:r>
          </a:p>
          <a:p>
            <a:r>
              <a:rPr lang="en-US" dirty="0"/>
              <a:t>I can choose which businesses I want to use (barbers, grocery stores, restaurants, movies, </a:t>
            </a:r>
            <a:r>
              <a:rPr lang="en-US" dirty="0" err="1"/>
              <a:t>etc</a:t>
            </a:r>
            <a:r>
              <a:rPr lang="en-US" dirty="0"/>
              <a:t>)</a:t>
            </a:r>
          </a:p>
          <a:p>
            <a:r>
              <a:rPr lang="en-US" dirty="0"/>
              <a:t>I have the opportunity to meet staff before they are selected</a:t>
            </a:r>
          </a:p>
          <a:p>
            <a:endParaRPr lang="en-US" dirty="0"/>
          </a:p>
          <a:p>
            <a:endParaRPr lang="en-US" dirty="0"/>
          </a:p>
        </p:txBody>
      </p:sp>
      <p:sp>
        <p:nvSpPr>
          <p:cNvPr id="4" name="Content Placeholder 3">
            <a:extLst>
              <a:ext uri="{FF2B5EF4-FFF2-40B4-BE49-F238E27FC236}">
                <a16:creationId xmlns:a16="http://schemas.microsoft.com/office/drawing/2014/main" id="{D0226FC4-F305-0527-9BCC-5226691A5350}"/>
              </a:ext>
            </a:extLst>
          </p:cNvPr>
          <p:cNvSpPr>
            <a:spLocks noGrp="1"/>
          </p:cNvSpPr>
          <p:nvPr>
            <p:ph sz="half" idx="2"/>
          </p:nvPr>
        </p:nvSpPr>
        <p:spPr>
          <a:xfrm>
            <a:off x="7818120" y="602167"/>
            <a:ext cx="3474720" cy="5865540"/>
          </a:xfrm>
        </p:spPr>
        <p:txBody>
          <a:bodyPr>
            <a:normAutofit fontScale="92500" lnSpcReduction="20000"/>
          </a:bodyPr>
          <a:lstStyle/>
          <a:p>
            <a:r>
              <a:rPr lang="en-US" dirty="0"/>
              <a:t>My home and workspace are fully accessible to me</a:t>
            </a:r>
          </a:p>
          <a:p>
            <a:r>
              <a:rPr lang="en-US" dirty="0"/>
              <a:t>The right to privacy, including locking my bedroom door</a:t>
            </a:r>
          </a:p>
          <a:p>
            <a:r>
              <a:rPr lang="en-US" dirty="0"/>
              <a:t>I have housing rights and responsibilities the same as any other renter/homeowner</a:t>
            </a:r>
          </a:p>
          <a:p>
            <a:r>
              <a:rPr lang="en-US" dirty="0"/>
              <a:t>I have a key to my home or a plan to learn how to use my key</a:t>
            </a:r>
          </a:p>
          <a:p>
            <a:r>
              <a:rPr lang="en-US" dirty="0"/>
              <a:t>I can choose my roommates/housemates</a:t>
            </a:r>
          </a:p>
          <a:p>
            <a:r>
              <a:rPr lang="en-US" dirty="0"/>
              <a:t>I can decorate my home as I choose—including the living areas</a:t>
            </a:r>
          </a:p>
          <a:p>
            <a:r>
              <a:rPr lang="en-US" dirty="0"/>
              <a:t>I can have visitors of my choosing and can help create house rules about visitors</a:t>
            </a:r>
          </a:p>
          <a:p>
            <a:r>
              <a:rPr lang="en-US" dirty="0"/>
              <a:t>My treatment plan will be individualized to me and have the supports I need to make sure I am safe</a:t>
            </a:r>
          </a:p>
          <a:p>
            <a:endParaRPr lang="en-US" dirty="0"/>
          </a:p>
        </p:txBody>
      </p:sp>
    </p:spTree>
    <p:extLst>
      <p:ext uri="{BB962C8B-B14F-4D97-AF65-F5344CB8AC3E}">
        <p14:creationId xmlns:p14="http://schemas.microsoft.com/office/powerpoint/2010/main" val="2094066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D545DB-8A58-4FDC-8FF8-F99D917C3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3F02532-0429-47BE-B7D5-89B31C0C8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6729"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C3E7B-EE68-684C-C033-BC8421805D4F}"/>
              </a:ext>
            </a:extLst>
          </p:cNvPr>
          <p:cNvSpPr>
            <a:spLocks noGrp="1"/>
          </p:cNvSpPr>
          <p:nvPr>
            <p:ph type="title"/>
          </p:nvPr>
        </p:nvSpPr>
        <p:spPr>
          <a:xfrm>
            <a:off x="8389648" y="1123837"/>
            <a:ext cx="2947482" cy="4601183"/>
          </a:xfrm>
        </p:spPr>
        <p:txBody>
          <a:bodyPr>
            <a:normAutofit/>
          </a:bodyPr>
          <a:lstStyle/>
          <a:p>
            <a:r>
              <a:rPr lang="en-US" dirty="0"/>
              <a:t>Alberta Professional Service’s Welcome Package and Client Rights Policies </a:t>
            </a:r>
          </a:p>
        </p:txBody>
      </p:sp>
      <p:sp>
        <p:nvSpPr>
          <p:cNvPr id="3" name="Content Placeholder 2">
            <a:extLst>
              <a:ext uri="{FF2B5EF4-FFF2-40B4-BE49-F238E27FC236}">
                <a16:creationId xmlns:a16="http://schemas.microsoft.com/office/drawing/2014/main" id="{1BB4BDDF-61D3-5619-F948-EAA34E340923}"/>
              </a:ext>
            </a:extLst>
          </p:cNvPr>
          <p:cNvSpPr>
            <a:spLocks noGrp="1"/>
          </p:cNvSpPr>
          <p:nvPr>
            <p:ph idx="1"/>
          </p:nvPr>
        </p:nvSpPr>
        <p:spPr>
          <a:xfrm>
            <a:off x="643466" y="864108"/>
            <a:ext cx="6987135" cy="5120640"/>
          </a:xfrm>
        </p:spPr>
        <p:txBody>
          <a:bodyPr>
            <a:normAutofit/>
          </a:bodyPr>
          <a:lstStyle/>
          <a:p>
            <a:pPr marL="0" indent="0">
              <a:buNone/>
            </a:pPr>
            <a:r>
              <a:rPr lang="en-US" dirty="0">
                <a:solidFill>
                  <a:schemeClr val="tx1"/>
                </a:solidFill>
              </a:rPr>
              <a:t>All clients are given </a:t>
            </a:r>
            <a:r>
              <a:rPr lang="en-US" b="1" dirty="0">
                <a:solidFill>
                  <a:schemeClr val="tx1"/>
                </a:solidFill>
              </a:rPr>
              <a:t>APS’s Welcome Package </a:t>
            </a:r>
            <a:r>
              <a:rPr lang="en-US" dirty="0">
                <a:solidFill>
                  <a:schemeClr val="tx1"/>
                </a:solidFill>
              </a:rPr>
              <a:t>on their first day of service and annually thereafter. </a:t>
            </a:r>
          </a:p>
          <a:p>
            <a:pPr marL="0" indent="0">
              <a:buNone/>
            </a:pPr>
            <a:r>
              <a:rPr lang="en-US" dirty="0">
                <a:solidFill>
                  <a:schemeClr val="tx1"/>
                </a:solidFill>
              </a:rPr>
              <a:t>The  </a:t>
            </a:r>
            <a:r>
              <a:rPr lang="en-US" dirty="0">
                <a:solidFill>
                  <a:schemeClr val="tx1"/>
                </a:solidFill>
                <a:hlinkClick r:id="rId2"/>
              </a:rPr>
              <a:t>Welcome Package </a:t>
            </a:r>
            <a:r>
              <a:rPr lang="en-US" dirty="0">
                <a:solidFill>
                  <a:schemeClr val="tx1"/>
                </a:solidFill>
              </a:rPr>
              <a:t>contains all the Client Rights information that clients and their families may need to reference during their service. </a:t>
            </a:r>
          </a:p>
          <a:p>
            <a:pPr marL="0" indent="0">
              <a:buNone/>
            </a:pPr>
            <a:r>
              <a:rPr lang="en-US" dirty="0">
                <a:solidFill>
                  <a:schemeClr val="tx1"/>
                </a:solidFill>
              </a:rPr>
              <a:t>Including: </a:t>
            </a:r>
          </a:p>
          <a:p>
            <a:pPr lvl="1"/>
            <a:r>
              <a:rPr lang="en-US" dirty="0">
                <a:solidFill>
                  <a:schemeClr val="tx1"/>
                </a:solidFill>
              </a:rPr>
              <a:t>Acknowledgement of Client Rights Notification</a:t>
            </a:r>
          </a:p>
          <a:p>
            <a:pPr lvl="1"/>
            <a:r>
              <a:rPr lang="en-US" dirty="0">
                <a:solidFill>
                  <a:schemeClr val="tx1"/>
                </a:solidFill>
              </a:rPr>
              <a:t>My Rights Handbook </a:t>
            </a:r>
          </a:p>
          <a:p>
            <a:pPr lvl="1"/>
            <a:r>
              <a:rPr lang="en-US" dirty="0">
                <a:solidFill>
                  <a:schemeClr val="tx1"/>
                </a:solidFill>
              </a:rPr>
              <a:t>”What are my Rights in a 24-hour facility?”</a:t>
            </a:r>
          </a:p>
          <a:p>
            <a:pPr lvl="1"/>
            <a:r>
              <a:rPr lang="en-US" dirty="0">
                <a:solidFill>
                  <a:schemeClr val="tx1"/>
                </a:solidFill>
              </a:rPr>
              <a:t>Client Grievances</a:t>
            </a:r>
          </a:p>
          <a:p>
            <a:pPr lvl="1"/>
            <a:r>
              <a:rPr lang="en-US" dirty="0">
                <a:solidFill>
                  <a:schemeClr val="tx1"/>
                </a:solidFill>
              </a:rPr>
              <a:t>Protection of Client Possessions</a:t>
            </a:r>
          </a:p>
          <a:p>
            <a:pPr lvl="1"/>
            <a:r>
              <a:rPr lang="en-US" dirty="0">
                <a:solidFill>
                  <a:schemeClr val="tx1"/>
                </a:solidFill>
              </a:rPr>
              <a:t>Privacy Practices</a:t>
            </a:r>
          </a:p>
          <a:p>
            <a:endParaRPr lang="en-US" dirty="0">
              <a:solidFill>
                <a:schemeClr val="tx1"/>
              </a:solidFill>
            </a:endParaRPr>
          </a:p>
          <a:p>
            <a:r>
              <a:rPr lang="en-US" i="1" dirty="0">
                <a:solidFill>
                  <a:schemeClr val="tx1"/>
                </a:solidFill>
              </a:rPr>
              <a:t>Please review the items in the Welcome Package so you are familiar with them. </a:t>
            </a:r>
            <a:endParaRPr lang="en-US" dirty="0">
              <a:solidFill>
                <a:schemeClr val="tx1"/>
              </a:solidFill>
            </a:endParaRPr>
          </a:p>
        </p:txBody>
      </p:sp>
      <p:sp>
        <p:nvSpPr>
          <p:cNvPr id="12" name="Rectangle 11">
            <a:extLst>
              <a:ext uri="{FF2B5EF4-FFF2-40B4-BE49-F238E27FC236}">
                <a16:creationId xmlns:a16="http://schemas.microsoft.com/office/drawing/2014/main" id="{E3401C9A-B20D-42B0-B7C0-0E4D1CE58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406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01330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Rectangle 28">
            <a:extLst>
              <a:ext uri="{FF2B5EF4-FFF2-40B4-BE49-F238E27FC236}">
                <a16:creationId xmlns:a16="http://schemas.microsoft.com/office/drawing/2014/main" id="{DADC4F84-175A-4AB1-916C-1E5796E1E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4" descr="Hands holding each other's wrists and interlinked to form a circle">
            <a:extLst>
              <a:ext uri="{FF2B5EF4-FFF2-40B4-BE49-F238E27FC236}">
                <a16:creationId xmlns:a16="http://schemas.microsoft.com/office/drawing/2014/main" id="{4846E5D8-2FD6-249E-9DA0-6C2DA554E530}"/>
              </a:ext>
            </a:extLst>
          </p:cNvPr>
          <p:cNvPicPr>
            <a:picLocks noChangeAspect="1"/>
          </p:cNvPicPr>
          <p:nvPr/>
        </p:nvPicPr>
        <p:blipFill rotWithShape="1">
          <a:blip r:embed="rId2">
            <a:alphaModFix amt="25000"/>
          </a:blip>
          <a:srcRect b="15730"/>
          <a:stretch/>
        </p:blipFill>
        <p:spPr>
          <a:xfrm>
            <a:off x="20" y="10"/>
            <a:ext cx="12191980" cy="6857990"/>
          </a:xfrm>
          <a:prstGeom prst="rect">
            <a:avLst/>
          </a:prstGeom>
        </p:spPr>
      </p:pic>
      <p:sp>
        <p:nvSpPr>
          <p:cNvPr id="3" name="TextBox 2">
            <a:extLst>
              <a:ext uri="{FF2B5EF4-FFF2-40B4-BE49-F238E27FC236}">
                <a16:creationId xmlns:a16="http://schemas.microsoft.com/office/drawing/2014/main" id="{8443DF05-A41D-4B68-533C-C237ABACD936}"/>
              </a:ext>
            </a:extLst>
          </p:cNvPr>
          <p:cNvSpPr txBox="1"/>
          <p:nvPr/>
        </p:nvSpPr>
        <p:spPr>
          <a:xfrm>
            <a:off x="535259" y="864108"/>
            <a:ext cx="11151219" cy="5120640"/>
          </a:xfrm>
          <a:prstGeom prst="rect">
            <a:avLst/>
          </a:prstGeom>
        </p:spPr>
        <p:txBody>
          <a:bodyPr vert="horz" lIns="91440" tIns="45720" rIns="91440" bIns="45720" rtlCol="0" anchor="ctr">
            <a:normAutofit/>
          </a:bodyPr>
          <a:lstStyle/>
          <a:p>
            <a:pPr defTabSz="914400">
              <a:lnSpc>
                <a:spcPct val="90000"/>
              </a:lnSpc>
              <a:spcAft>
                <a:spcPts val="600"/>
              </a:spcAft>
              <a:buClr>
                <a:schemeClr val="accent1"/>
              </a:buClr>
            </a:pPr>
            <a:r>
              <a:rPr lang="en-US" sz="4400" dirty="0"/>
              <a:t>If any of these rights poses a health and safety concern for the client, then a restriction of client rights might be considered, as described in the following slides.</a:t>
            </a:r>
          </a:p>
        </p:txBody>
      </p:sp>
    </p:spTree>
    <p:extLst>
      <p:ext uri="{BB962C8B-B14F-4D97-AF65-F5344CB8AC3E}">
        <p14:creationId xmlns:p14="http://schemas.microsoft.com/office/powerpoint/2010/main" val="420576949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Frame</Template>
  <TotalTime>24193</TotalTime>
  <Words>2488</Words>
  <Application>Microsoft Macintosh PowerPoint</Application>
  <PresentationFormat>Widescreen</PresentationFormat>
  <Paragraphs>123</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.AppleSystemUIFont</vt:lpstr>
      <vt:lpstr>Arial</vt:lpstr>
      <vt:lpstr>Calibri</vt:lpstr>
      <vt:lpstr>Corbel</vt:lpstr>
      <vt:lpstr>Wingdings 2</vt:lpstr>
      <vt:lpstr>Frame</vt:lpstr>
      <vt:lpstr>Client Rights and Restrictions </vt:lpstr>
      <vt:lpstr> </vt:lpstr>
      <vt:lpstr>Client Rights continued…</vt:lpstr>
      <vt:lpstr>Client Rights continued…</vt:lpstr>
      <vt:lpstr>PowerPoint Presentation</vt:lpstr>
      <vt:lpstr>PowerPoint Presentation</vt:lpstr>
      <vt:lpstr>Home and Community Based Services Final Rule     Be familiar with these standards</vt:lpstr>
      <vt:lpstr>Alberta Professional Service’s Welcome Package and Client Rights Policies </vt:lpstr>
      <vt:lpstr>PowerPoint Presentation</vt:lpstr>
      <vt:lpstr>The person’s rights can only be restricted for reasons related to their care or treatment, by their treatment team.   A restriction of member rights must go through a Human Rights Committee for approval. Approvals are for 90 days and must be                     re-evaluated to be renewed. The restriction should be lifted as soon as it’s safe to do so.  Any restriction must be documented and maintained in the person’s medical record. </vt:lpstr>
      <vt:lpstr>Human Rights Committee (HRC)   </vt:lpstr>
      <vt:lpstr>Why would client rights need to be restricted?  Client’s rights are restricted for health and safety concerns.  Examples of some typical restrictions: </vt:lpstr>
      <vt:lpstr>If You See a Need to Restrict a Client’s Right:</vt:lpstr>
      <vt:lpstr>How to continue the  restriction, once started</vt:lpstr>
      <vt:lpstr>APS’ policy 3.10 Human Rights Committee and Client Rights Restrictions</vt:lpstr>
      <vt:lpstr>When is it acceptable to remove client’s possessions?</vt:lpstr>
      <vt:lpstr> APS’ policy  3.23 SEARCH AND SEIZURE POLICY  Clients shall be free from an unwarranted invasion of privacy.  Clients and/or clients’ private living areas in the home (when applicable) may not be searched and no seizure of property may be made except under the following conditions: </vt:lpstr>
      <vt:lpstr>Search and Seizure Procedure continued…</vt:lpstr>
      <vt:lpstr>Search and Seizure Procedure continued…</vt:lpstr>
      <vt:lpstr>Search and Seizure Procedure continued…</vt:lpstr>
      <vt:lpstr>Let’s practice </vt:lpstr>
      <vt:lpstr>Practice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Rights and Restrictions </dc:title>
  <dc:creator>Jenny Gadd</dc:creator>
  <cp:lastModifiedBy>Jenny Gadd</cp:lastModifiedBy>
  <cp:revision>20</cp:revision>
  <dcterms:created xsi:type="dcterms:W3CDTF">2022-07-15T18:29:36Z</dcterms:created>
  <dcterms:modified xsi:type="dcterms:W3CDTF">2022-08-01T19:09:15Z</dcterms:modified>
</cp:coreProperties>
</file>